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381" r:id="rId2"/>
    <p:sldId id="556" r:id="rId3"/>
    <p:sldId id="567" r:id="rId4"/>
    <p:sldId id="568" r:id="rId5"/>
    <p:sldId id="439" r:id="rId6"/>
    <p:sldId id="569" r:id="rId7"/>
    <p:sldId id="571" r:id="rId8"/>
    <p:sldId id="570" r:id="rId9"/>
    <p:sldId id="572" r:id="rId10"/>
    <p:sldId id="577" r:id="rId11"/>
    <p:sldId id="500" r:id="rId12"/>
    <p:sldId id="576" r:id="rId13"/>
    <p:sldId id="573" r:id="rId14"/>
    <p:sldId id="579" r:id="rId15"/>
    <p:sldId id="580" r:id="rId16"/>
    <p:sldId id="581" r:id="rId17"/>
    <p:sldId id="578" r:id="rId18"/>
    <p:sldId id="585" r:id="rId19"/>
    <p:sldId id="584" r:id="rId20"/>
    <p:sldId id="547" r:id="rId21"/>
    <p:sldId id="583" r:id="rId22"/>
    <p:sldId id="520" r:id="rId23"/>
    <p:sldId id="521" r:id="rId24"/>
    <p:sldId id="262" r:id="rId25"/>
    <p:sldId id="484" r:id="rId26"/>
    <p:sldId id="587" r:id="rId27"/>
    <p:sldId id="588" r:id="rId28"/>
    <p:sldId id="591" r:id="rId29"/>
    <p:sldId id="592" r:id="rId30"/>
    <p:sldId id="409" r:id="rId31"/>
    <p:sldId id="590" r:id="rId32"/>
    <p:sldId id="593" r:id="rId33"/>
    <p:sldId id="594" r:id="rId34"/>
    <p:sldId id="595" r:id="rId35"/>
    <p:sldId id="597" r:id="rId36"/>
    <p:sldId id="598" r:id="rId37"/>
    <p:sldId id="599" r:id="rId38"/>
    <p:sldId id="600" r:id="rId39"/>
    <p:sldId id="602" r:id="rId40"/>
    <p:sldId id="603" r:id="rId41"/>
    <p:sldId id="604" r:id="rId42"/>
    <p:sldId id="605" r:id="rId43"/>
    <p:sldId id="606" r:id="rId44"/>
    <p:sldId id="607" r:id="rId45"/>
    <p:sldId id="608" r:id="rId46"/>
    <p:sldId id="629" r:id="rId47"/>
    <p:sldId id="609" r:id="rId48"/>
    <p:sldId id="610" r:id="rId49"/>
    <p:sldId id="611" r:id="rId50"/>
    <p:sldId id="612" r:id="rId51"/>
    <p:sldId id="613" r:id="rId52"/>
    <p:sldId id="614" r:id="rId53"/>
    <p:sldId id="615" r:id="rId54"/>
    <p:sldId id="616" r:id="rId55"/>
    <p:sldId id="617" r:id="rId56"/>
    <p:sldId id="618" r:id="rId57"/>
    <p:sldId id="619" r:id="rId58"/>
    <p:sldId id="620" r:id="rId59"/>
    <p:sldId id="621" r:id="rId60"/>
    <p:sldId id="622" r:id="rId61"/>
    <p:sldId id="623" r:id="rId62"/>
    <p:sldId id="624" r:id="rId63"/>
    <p:sldId id="625" r:id="rId64"/>
    <p:sldId id="626" r:id="rId65"/>
    <p:sldId id="630" r:id="rId66"/>
    <p:sldId id="631" r:id="rId67"/>
    <p:sldId id="627" r:id="rId68"/>
    <p:sldId id="62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1" autoAdjust="0"/>
  </p:normalViewPr>
  <p:slideViewPr>
    <p:cSldViewPr snapToGrid="0" snapToObjects="1">
      <p:cViewPr>
        <p:scale>
          <a:sx n="81" d="100"/>
          <a:sy n="81" d="100"/>
        </p:scale>
        <p:origin x="-2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6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1210-compiled%20Au17-Clark:everyth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dclark:Desktop:possible%20PKAL:Metacogntive%20Regulation:pkal-meta-cod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28180430015704"/>
          <c:y val="0.0491522063118459"/>
          <c:w val="0.710406640565635"/>
          <c:h val="0.827261998824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Using these</c:v>
                </c:pt>
              </c:strCache>
            </c:strRef>
          </c:tx>
          <c:invertIfNegative val="0"/>
          <c:cat>
            <c:strRef>
              <c:f>Sheet1!$Q$2:$Q$4</c:f>
              <c:strCache>
                <c:ptCount val="3"/>
                <c:pt idx="0">
                  <c:v>Before</c:v>
                </c:pt>
                <c:pt idx="1">
                  <c:v>In</c:v>
                </c:pt>
                <c:pt idx="2">
                  <c:v>After</c:v>
                </c:pt>
              </c:strCache>
            </c:strRef>
          </c:cat>
          <c:val>
            <c:numRef>
              <c:f>Sheet1!$R$2:$R$4</c:f>
              <c:numCache>
                <c:formatCode>General</c:formatCode>
                <c:ptCount val="3"/>
                <c:pt idx="0">
                  <c:v>190.0</c:v>
                </c:pt>
                <c:pt idx="1">
                  <c:v>236.0</c:v>
                </c:pt>
                <c:pt idx="2">
                  <c:v>169.0</c:v>
                </c:pt>
              </c:numCache>
            </c:numRef>
          </c:val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Will use later</c:v>
                </c:pt>
              </c:strCache>
            </c:strRef>
          </c:tx>
          <c:invertIfNegative val="0"/>
          <c:cat>
            <c:strRef>
              <c:f>Sheet1!$Q$2:$Q$4</c:f>
              <c:strCache>
                <c:ptCount val="3"/>
                <c:pt idx="0">
                  <c:v>Before</c:v>
                </c:pt>
                <c:pt idx="1">
                  <c:v>In</c:v>
                </c:pt>
                <c:pt idx="2">
                  <c:v>After</c:v>
                </c:pt>
              </c:strCache>
            </c:strRef>
          </c:cat>
          <c:val>
            <c:numRef>
              <c:f>Sheet1!$S$2:$S$4</c:f>
              <c:numCache>
                <c:formatCode>General</c:formatCode>
                <c:ptCount val="3"/>
                <c:pt idx="0">
                  <c:v>68.0</c:v>
                </c:pt>
                <c:pt idx="1">
                  <c:v>40.0</c:v>
                </c:pt>
                <c:pt idx="2">
                  <c:v>95.0</c:v>
                </c:pt>
              </c:numCache>
            </c:numRef>
          </c:val>
        </c:ser>
        <c:ser>
          <c:idx val="2"/>
          <c:order val="2"/>
          <c:tx>
            <c:strRef>
              <c:f>Sheet1!$T$1</c:f>
              <c:strCache>
                <c:ptCount val="1"/>
                <c:pt idx="0">
                  <c:v>May use later</c:v>
                </c:pt>
              </c:strCache>
            </c:strRef>
          </c:tx>
          <c:invertIfNegative val="0"/>
          <c:cat>
            <c:strRef>
              <c:f>Sheet1!$Q$2:$Q$4</c:f>
              <c:strCache>
                <c:ptCount val="3"/>
                <c:pt idx="0">
                  <c:v>Before</c:v>
                </c:pt>
                <c:pt idx="1">
                  <c:v>In</c:v>
                </c:pt>
                <c:pt idx="2">
                  <c:v>After</c:v>
                </c:pt>
              </c:strCache>
            </c:strRef>
          </c:cat>
          <c:val>
            <c:numRef>
              <c:f>Sheet1!$T$2:$T$4</c:f>
              <c:numCache>
                <c:formatCode>General</c:formatCode>
                <c:ptCount val="3"/>
                <c:pt idx="0">
                  <c:v>14.0</c:v>
                </c:pt>
                <c:pt idx="1">
                  <c:v>1.0</c:v>
                </c:pt>
                <c:pt idx="2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Sheet1!$U$1</c:f>
              <c:strCache>
                <c:ptCount val="1"/>
                <c:pt idx="0">
                  <c:v>Don't plan to use</c:v>
                </c:pt>
              </c:strCache>
            </c:strRef>
          </c:tx>
          <c:invertIfNegative val="0"/>
          <c:cat>
            <c:strRef>
              <c:f>Sheet1!$Q$2:$Q$4</c:f>
              <c:strCache>
                <c:ptCount val="3"/>
                <c:pt idx="0">
                  <c:v>Before</c:v>
                </c:pt>
                <c:pt idx="1">
                  <c:v>In</c:v>
                </c:pt>
                <c:pt idx="2">
                  <c:v>After</c:v>
                </c:pt>
              </c:strCache>
            </c:strRef>
          </c:cat>
          <c:val>
            <c:numRef>
              <c:f>Sheet1!$U$2:$U$4</c:f>
              <c:numCache>
                <c:formatCode>General</c:formatCode>
                <c:ptCount val="3"/>
                <c:pt idx="0">
                  <c:v>9.0</c:v>
                </c:pt>
                <c:pt idx="1">
                  <c:v>4.0</c:v>
                </c:pt>
                <c:pt idx="2">
                  <c:v>7.0</c:v>
                </c:pt>
              </c:numCache>
            </c:numRef>
          </c:val>
        </c:ser>
        <c:ser>
          <c:idx val="4"/>
          <c:order val="4"/>
          <c:tx>
            <c:strRef>
              <c:f>Sheet1!$V$1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cat>
            <c:strRef>
              <c:f>Sheet1!$Q$2:$Q$4</c:f>
              <c:strCache>
                <c:ptCount val="3"/>
                <c:pt idx="0">
                  <c:v>Before</c:v>
                </c:pt>
                <c:pt idx="1">
                  <c:v>In</c:v>
                </c:pt>
                <c:pt idx="2">
                  <c:v>After</c:v>
                </c:pt>
              </c:strCache>
            </c:strRef>
          </c:cat>
          <c:val>
            <c:numRef>
              <c:f>Sheet1!$V$2:$V$4</c:f>
              <c:numCache>
                <c:formatCode>General</c:formatCode>
                <c:ptCount val="3"/>
                <c:pt idx="0">
                  <c:v>45.0</c:v>
                </c:pt>
                <c:pt idx="1">
                  <c:v>45.0</c:v>
                </c:pt>
                <c:pt idx="2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474232"/>
        <c:axId val="2086059304"/>
      </c:barChart>
      <c:catAx>
        <c:axId val="2082474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6059304"/>
        <c:crosses val="autoZero"/>
        <c:auto val="1"/>
        <c:lblAlgn val="ctr"/>
        <c:lblOffset val="100"/>
        <c:noMultiLvlLbl val="0"/>
      </c:catAx>
      <c:valAx>
        <c:axId val="2086059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474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486760"/>
        <c:axId val="2143534168"/>
      </c:lineChart>
      <c:catAx>
        <c:axId val="2143486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43534168"/>
        <c:crosses val="autoZero"/>
        <c:auto val="1"/>
        <c:lblAlgn val="ctr"/>
        <c:lblOffset val="100"/>
        <c:noMultiLvlLbl val="0"/>
      </c:catAx>
      <c:valAx>
        <c:axId val="2143534168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43486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94.07142857142807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108168"/>
        <c:axId val="2108223896"/>
      </c:lineChart>
      <c:catAx>
        <c:axId val="2108108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8223896"/>
        <c:crosses val="autoZero"/>
        <c:auto val="1"/>
        <c:lblAlgn val="ctr"/>
        <c:lblOffset val="100"/>
        <c:noMultiLvlLbl val="0"/>
      </c:catAx>
      <c:valAx>
        <c:axId val="2108223896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8108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in-class'!$A$2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in-class'!$B$2:$F$2</c:f>
              <c:numCache>
                <c:formatCode>General</c:formatCode>
                <c:ptCount val="5"/>
                <c:pt idx="0">
                  <c:v>0.785714285714286</c:v>
                </c:pt>
                <c:pt idx="1">
                  <c:v>0.642857142857143</c:v>
                </c:pt>
                <c:pt idx="2">
                  <c:v>0.428571428571429</c:v>
                </c:pt>
                <c:pt idx="3">
                  <c:v>0.5</c:v>
                </c:pt>
                <c:pt idx="4">
                  <c:v>0.928571428571429</c:v>
                </c:pt>
              </c:numCache>
            </c:numRef>
          </c:val>
        </c:ser>
        <c:ser>
          <c:idx val="1"/>
          <c:order val="1"/>
          <c:tx>
            <c:strRef>
              <c:f>'summary in-class'!$A$3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in-class'!$B$3:$F$3</c:f>
              <c:numCache>
                <c:formatCode>General</c:formatCode>
                <c:ptCount val="5"/>
                <c:pt idx="0">
                  <c:v>0.6875</c:v>
                </c:pt>
                <c:pt idx="1">
                  <c:v>0.4375</c:v>
                </c:pt>
                <c:pt idx="2">
                  <c:v>0.3125</c:v>
                </c:pt>
                <c:pt idx="3">
                  <c:v>0.5</c:v>
                </c:pt>
                <c:pt idx="4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'summary in-class'!$A$4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in-class'!$B$4:$F$4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'summary in-class'!$A$5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in-class'!$B$5:$F$5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343208"/>
        <c:axId val="2141886552"/>
      </c:barChart>
      <c:catAx>
        <c:axId val="2141343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41886552"/>
        <c:crosses val="autoZero"/>
        <c:auto val="1"/>
        <c:lblAlgn val="ctr"/>
        <c:lblOffset val="100"/>
        <c:noMultiLvlLbl val="0"/>
      </c:catAx>
      <c:valAx>
        <c:axId val="214188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343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94.07142857142817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613464"/>
        <c:axId val="2141793432"/>
      </c:lineChart>
      <c:catAx>
        <c:axId val="2083613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41793432"/>
        <c:crosses val="autoZero"/>
        <c:auto val="1"/>
        <c:lblAlgn val="ctr"/>
        <c:lblOffset val="100"/>
        <c:noMultiLvlLbl val="0"/>
      </c:catAx>
      <c:valAx>
        <c:axId val="2141793432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083613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in-class'!$A$2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in-class'!$B$2:$F$2</c:f>
              <c:numCache>
                <c:formatCode>General</c:formatCode>
                <c:ptCount val="5"/>
                <c:pt idx="0">
                  <c:v>0.785714285714286</c:v>
                </c:pt>
                <c:pt idx="1">
                  <c:v>0.642857142857143</c:v>
                </c:pt>
                <c:pt idx="2">
                  <c:v>0.428571428571429</c:v>
                </c:pt>
                <c:pt idx="3">
                  <c:v>0.5</c:v>
                </c:pt>
                <c:pt idx="4">
                  <c:v>0.928571428571429</c:v>
                </c:pt>
              </c:numCache>
            </c:numRef>
          </c:val>
        </c:ser>
        <c:ser>
          <c:idx val="1"/>
          <c:order val="1"/>
          <c:tx>
            <c:strRef>
              <c:f>'summary in-class'!$A$3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in-class'!$B$3:$F$3</c:f>
              <c:numCache>
                <c:formatCode>General</c:formatCode>
                <c:ptCount val="5"/>
                <c:pt idx="0">
                  <c:v>0.6875</c:v>
                </c:pt>
                <c:pt idx="1">
                  <c:v>0.4375</c:v>
                </c:pt>
                <c:pt idx="2">
                  <c:v>0.3125</c:v>
                </c:pt>
                <c:pt idx="3">
                  <c:v>0.5</c:v>
                </c:pt>
                <c:pt idx="4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'summary in-class'!$A$4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in-class'!$B$4:$F$4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'summary in-class'!$A$5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in-class'!$B$5:$F$5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474072"/>
        <c:axId val="2107686808"/>
      </c:barChart>
      <c:catAx>
        <c:axId val="2094474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7686808"/>
        <c:crosses val="autoZero"/>
        <c:auto val="1"/>
        <c:lblAlgn val="ctr"/>
        <c:lblOffset val="100"/>
        <c:noMultiLvlLbl val="0"/>
      </c:catAx>
      <c:valAx>
        <c:axId val="2107686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474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94.07142857142814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821208"/>
        <c:axId val="2094816472"/>
      </c:lineChart>
      <c:catAx>
        <c:axId val="2094821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094816472"/>
        <c:crosses val="autoZero"/>
        <c:auto val="1"/>
        <c:lblAlgn val="ctr"/>
        <c:lblOffset val="100"/>
        <c:noMultiLvlLbl val="0"/>
      </c:catAx>
      <c:valAx>
        <c:axId val="2094816472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094821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in-class'!$A$2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in-class'!$B$2:$F$2</c:f>
              <c:numCache>
                <c:formatCode>General</c:formatCode>
                <c:ptCount val="5"/>
                <c:pt idx="0">
                  <c:v>0.785714285714286</c:v>
                </c:pt>
                <c:pt idx="1">
                  <c:v>0.642857142857143</c:v>
                </c:pt>
                <c:pt idx="2">
                  <c:v>0.428571428571429</c:v>
                </c:pt>
                <c:pt idx="3">
                  <c:v>0.5</c:v>
                </c:pt>
                <c:pt idx="4">
                  <c:v>0.928571428571429</c:v>
                </c:pt>
              </c:numCache>
            </c:numRef>
          </c:val>
        </c:ser>
        <c:ser>
          <c:idx val="1"/>
          <c:order val="1"/>
          <c:tx>
            <c:strRef>
              <c:f>'summary in-class'!$A$3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in-class'!$B$3:$F$3</c:f>
              <c:numCache>
                <c:formatCode>General</c:formatCode>
                <c:ptCount val="5"/>
                <c:pt idx="0">
                  <c:v>0.6875</c:v>
                </c:pt>
                <c:pt idx="1">
                  <c:v>0.4375</c:v>
                </c:pt>
                <c:pt idx="2">
                  <c:v>0.3125</c:v>
                </c:pt>
                <c:pt idx="3">
                  <c:v>0.5</c:v>
                </c:pt>
                <c:pt idx="4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'summary in-class'!$A$4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in-class'!$B$4:$F$4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'summary in-class'!$A$5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in-class'!$B$5:$F$5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056376"/>
        <c:axId val="2141502456"/>
      </c:barChart>
      <c:catAx>
        <c:axId val="2084056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41502456"/>
        <c:crosses val="autoZero"/>
        <c:auto val="1"/>
        <c:lblAlgn val="ctr"/>
        <c:lblOffset val="100"/>
        <c:noMultiLvlLbl val="0"/>
      </c:catAx>
      <c:valAx>
        <c:axId val="2141502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056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94.07142857142814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775576"/>
        <c:axId val="2141921736"/>
      </c:lineChart>
      <c:catAx>
        <c:axId val="2141775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41921736"/>
        <c:crosses val="autoZero"/>
        <c:auto val="1"/>
        <c:lblAlgn val="ctr"/>
        <c:lblOffset val="100"/>
        <c:noMultiLvlLbl val="0"/>
      </c:catAx>
      <c:valAx>
        <c:axId val="2141921736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41775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in-class'!$A$2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in-class'!$B$2:$F$2</c:f>
              <c:numCache>
                <c:formatCode>General</c:formatCode>
                <c:ptCount val="5"/>
                <c:pt idx="0">
                  <c:v>0.785714285714286</c:v>
                </c:pt>
                <c:pt idx="1">
                  <c:v>0.642857142857143</c:v>
                </c:pt>
                <c:pt idx="2">
                  <c:v>0.428571428571429</c:v>
                </c:pt>
                <c:pt idx="3">
                  <c:v>0.5</c:v>
                </c:pt>
                <c:pt idx="4">
                  <c:v>0.928571428571429</c:v>
                </c:pt>
              </c:numCache>
            </c:numRef>
          </c:val>
        </c:ser>
        <c:ser>
          <c:idx val="1"/>
          <c:order val="1"/>
          <c:tx>
            <c:strRef>
              <c:f>'summary in-class'!$A$3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in-class'!$B$3:$F$3</c:f>
              <c:numCache>
                <c:formatCode>General</c:formatCode>
                <c:ptCount val="5"/>
                <c:pt idx="0">
                  <c:v>0.6875</c:v>
                </c:pt>
                <c:pt idx="1">
                  <c:v>0.4375</c:v>
                </c:pt>
                <c:pt idx="2">
                  <c:v>0.3125</c:v>
                </c:pt>
                <c:pt idx="3">
                  <c:v>0.5</c:v>
                </c:pt>
                <c:pt idx="4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'summary in-class'!$A$4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in-class'!$B$4:$F$4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'summary in-class'!$A$5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in-class'!$B$5:$F$5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638328"/>
        <c:axId val="2094667656"/>
      </c:barChart>
      <c:catAx>
        <c:axId val="2094638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094667656"/>
        <c:crosses val="autoZero"/>
        <c:auto val="1"/>
        <c:lblAlgn val="ctr"/>
        <c:lblOffset val="100"/>
        <c:noMultiLvlLbl val="0"/>
      </c:catAx>
      <c:valAx>
        <c:axId val="209466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638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94.07142857142814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697944"/>
        <c:axId val="2107700920"/>
      </c:lineChart>
      <c:catAx>
        <c:axId val="2107697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7700920"/>
        <c:crosses val="autoZero"/>
        <c:auto val="1"/>
        <c:lblAlgn val="ctr"/>
        <c:lblOffset val="100"/>
        <c:noMultiLvlLbl val="0"/>
      </c:catAx>
      <c:valAx>
        <c:axId val="2107700920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7697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94.07142857142819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595880"/>
        <c:axId val="2108599000"/>
      </c:lineChart>
      <c:catAx>
        <c:axId val="2108595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8599000"/>
        <c:crosses val="autoZero"/>
        <c:auto val="1"/>
        <c:lblAlgn val="ctr"/>
        <c:lblOffset val="100"/>
        <c:noMultiLvlLbl val="0"/>
      </c:catAx>
      <c:valAx>
        <c:axId val="2108599000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8595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in-class'!$A$2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in-class'!$B$2:$F$2</c:f>
              <c:numCache>
                <c:formatCode>General</c:formatCode>
                <c:ptCount val="5"/>
                <c:pt idx="0">
                  <c:v>0.785714285714286</c:v>
                </c:pt>
                <c:pt idx="1">
                  <c:v>0.642857142857143</c:v>
                </c:pt>
                <c:pt idx="2">
                  <c:v>0.428571428571429</c:v>
                </c:pt>
                <c:pt idx="3">
                  <c:v>0.5</c:v>
                </c:pt>
                <c:pt idx="4">
                  <c:v>0.928571428571429</c:v>
                </c:pt>
              </c:numCache>
            </c:numRef>
          </c:val>
        </c:ser>
        <c:ser>
          <c:idx val="1"/>
          <c:order val="1"/>
          <c:tx>
            <c:strRef>
              <c:f>'summary in-class'!$A$3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in-class'!$B$3:$F$3</c:f>
              <c:numCache>
                <c:formatCode>General</c:formatCode>
                <c:ptCount val="5"/>
                <c:pt idx="0">
                  <c:v>0.6875</c:v>
                </c:pt>
                <c:pt idx="1">
                  <c:v>0.4375</c:v>
                </c:pt>
                <c:pt idx="2">
                  <c:v>0.3125</c:v>
                </c:pt>
                <c:pt idx="3">
                  <c:v>0.5</c:v>
                </c:pt>
                <c:pt idx="4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'summary in-class'!$A$4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in-class'!$B$4:$F$4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'summary in-class'!$A$5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'summary in-class'!$B$1:$F$1</c:f>
              <c:strCache>
                <c:ptCount val="5"/>
                <c:pt idx="0">
                  <c:v>Active Notes</c:v>
                </c:pt>
                <c:pt idx="1">
                  <c:v>Class slides</c:v>
                </c:pt>
                <c:pt idx="2">
                  <c:v>Class Discussion</c:v>
                </c:pt>
                <c:pt idx="3">
                  <c:v>Summarize &amp; Review After Class</c:v>
                </c:pt>
                <c:pt idx="4">
                  <c:v>Homework as self-test</c:v>
                </c:pt>
              </c:strCache>
            </c:strRef>
          </c:cat>
          <c:val>
            <c:numRef>
              <c:f>'summary in-class'!$B$5:$F$5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232"/>
        <c:axId val="2094680056"/>
      </c:barChart>
      <c:catAx>
        <c:axId val="2094734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094680056"/>
        <c:crosses val="autoZero"/>
        <c:auto val="1"/>
        <c:lblAlgn val="ctr"/>
        <c:lblOffset val="100"/>
        <c:noMultiLvlLbl val="0"/>
      </c:catAx>
      <c:valAx>
        <c:axId val="209468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734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94.07142857142811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205608"/>
        <c:axId val="2107650216"/>
      </c:lineChart>
      <c:catAx>
        <c:axId val="2094205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7650216"/>
        <c:crosses val="autoZero"/>
        <c:auto val="1"/>
        <c:lblAlgn val="ctr"/>
        <c:lblOffset val="100"/>
        <c:noMultiLvlLbl val="0"/>
      </c:catAx>
      <c:valAx>
        <c:axId val="2107650216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094205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 prep'!$A$2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prep'!$B$2:$D$2</c:f>
              <c:numCache>
                <c:formatCode>General</c:formatCode>
                <c:ptCount val="3"/>
                <c:pt idx="0">
                  <c:v>0.642857142857143</c:v>
                </c:pt>
                <c:pt idx="1">
                  <c:v>0.857142857142857</c:v>
                </c:pt>
                <c:pt idx="2">
                  <c:v>0.428571428571429</c:v>
                </c:pt>
              </c:numCache>
            </c:numRef>
          </c:val>
        </c:ser>
        <c:ser>
          <c:idx val="1"/>
          <c:order val="1"/>
          <c:tx>
            <c:strRef>
              <c:f>'Exam prep'!$A$3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prep'!$B$3:$D$3</c:f>
              <c:numCache>
                <c:formatCode>General</c:formatCode>
                <c:ptCount val="3"/>
                <c:pt idx="0">
                  <c:v>0.1875</c:v>
                </c:pt>
                <c:pt idx="1">
                  <c:v>0.8125</c:v>
                </c:pt>
                <c:pt idx="2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'Exam prep'!$A$4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prep'!$B$4:$D$4</c:f>
              <c:numCache>
                <c:formatCode>General</c:formatCode>
                <c:ptCount val="3"/>
                <c:pt idx="0">
                  <c:v>0.5</c:v>
                </c:pt>
                <c:pt idx="1">
                  <c:v>0.55</c:v>
                </c:pt>
                <c:pt idx="2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'Exam prep'!$A$5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prep'!$B$5:$D$5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254264"/>
        <c:axId val="2094257384"/>
      </c:barChart>
      <c:catAx>
        <c:axId val="2094254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4257384"/>
        <c:crosses val="autoZero"/>
        <c:auto val="1"/>
        <c:lblAlgn val="ctr"/>
        <c:lblOffset val="100"/>
        <c:noMultiLvlLbl val="0"/>
      </c:catAx>
      <c:valAx>
        <c:axId val="2094257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254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 prep'!$A$2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prep'!$B$2:$D$2</c:f>
              <c:numCache>
                <c:formatCode>General</c:formatCode>
                <c:ptCount val="3"/>
                <c:pt idx="0">
                  <c:v>0.642857142857143</c:v>
                </c:pt>
                <c:pt idx="1">
                  <c:v>0.857142857142857</c:v>
                </c:pt>
                <c:pt idx="2">
                  <c:v>0.428571428571429</c:v>
                </c:pt>
              </c:numCache>
            </c:numRef>
          </c:val>
        </c:ser>
        <c:ser>
          <c:idx val="1"/>
          <c:order val="1"/>
          <c:tx>
            <c:strRef>
              <c:f>'Exam prep'!$A$3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prep'!$B$3:$D$3</c:f>
              <c:numCache>
                <c:formatCode>General</c:formatCode>
                <c:ptCount val="3"/>
                <c:pt idx="0">
                  <c:v>0.1875</c:v>
                </c:pt>
                <c:pt idx="1">
                  <c:v>0.8125</c:v>
                </c:pt>
                <c:pt idx="2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'Exam prep'!$A$4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prep'!$B$4:$D$4</c:f>
              <c:numCache>
                <c:formatCode>General</c:formatCode>
                <c:ptCount val="3"/>
                <c:pt idx="0">
                  <c:v>0.5</c:v>
                </c:pt>
                <c:pt idx="1">
                  <c:v>0.55</c:v>
                </c:pt>
                <c:pt idx="2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'Exam prep'!$A$5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prep'!$B$5:$D$5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324936"/>
        <c:axId val="2110328056"/>
      </c:barChart>
      <c:catAx>
        <c:axId val="2110324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0328056"/>
        <c:crosses val="autoZero"/>
        <c:auto val="1"/>
        <c:lblAlgn val="ctr"/>
        <c:lblOffset val="100"/>
        <c:noMultiLvlLbl val="0"/>
      </c:catAx>
      <c:valAx>
        <c:axId val="2110328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324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 prep'!$A$2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prep'!$B$2:$D$2</c:f>
              <c:numCache>
                <c:formatCode>General</c:formatCode>
                <c:ptCount val="3"/>
                <c:pt idx="0">
                  <c:v>0.642857142857143</c:v>
                </c:pt>
                <c:pt idx="1">
                  <c:v>0.857142857142857</c:v>
                </c:pt>
                <c:pt idx="2">
                  <c:v>0.428571428571429</c:v>
                </c:pt>
              </c:numCache>
            </c:numRef>
          </c:val>
        </c:ser>
        <c:ser>
          <c:idx val="1"/>
          <c:order val="1"/>
          <c:tx>
            <c:strRef>
              <c:f>'Exam prep'!$A$3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prep'!$B$3:$D$3</c:f>
              <c:numCache>
                <c:formatCode>General</c:formatCode>
                <c:ptCount val="3"/>
                <c:pt idx="0">
                  <c:v>0.1875</c:v>
                </c:pt>
                <c:pt idx="1">
                  <c:v>0.8125</c:v>
                </c:pt>
                <c:pt idx="2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'Exam prep'!$A$4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prep'!$B$4:$D$4</c:f>
              <c:numCache>
                <c:formatCode>General</c:formatCode>
                <c:ptCount val="3"/>
                <c:pt idx="0">
                  <c:v>0.5</c:v>
                </c:pt>
                <c:pt idx="1">
                  <c:v>0.55</c:v>
                </c:pt>
                <c:pt idx="2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'Exam prep'!$A$5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prep'!$B$5:$D$5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286584"/>
        <c:axId val="2094289704"/>
      </c:barChart>
      <c:catAx>
        <c:axId val="2094286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4289704"/>
        <c:crosses val="autoZero"/>
        <c:auto val="1"/>
        <c:lblAlgn val="ctr"/>
        <c:lblOffset val="100"/>
        <c:noMultiLvlLbl val="0"/>
      </c:catAx>
      <c:valAx>
        <c:axId val="2094289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286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 prep'!$A$2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prep'!$B$2:$D$2</c:f>
              <c:numCache>
                <c:formatCode>General</c:formatCode>
                <c:ptCount val="3"/>
                <c:pt idx="0">
                  <c:v>0.642857142857143</c:v>
                </c:pt>
                <c:pt idx="1">
                  <c:v>0.857142857142857</c:v>
                </c:pt>
                <c:pt idx="2">
                  <c:v>0.428571428571429</c:v>
                </c:pt>
              </c:numCache>
            </c:numRef>
          </c:val>
        </c:ser>
        <c:ser>
          <c:idx val="1"/>
          <c:order val="1"/>
          <c:tx>
            <c:strRef>
              <c:f>'Exam prep'!$A$3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prep'!$B$3:$D$3</c:f>
              <c:numCache>
                <c:formatCode>General</c:formatCode>
                <c:ptCount val="3"/>
                <c:pt idx="0">
                  <c:v>0.1875</c:v>
                </c:pt>
                <c:pt idx="1">
                  <c:v>0.8125</c:v>
                </c:pt>
                <c:pt idx="2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'Exam prep'!$A$4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prep'!$B$4:$D$4</c:f>
              <c:numCache>
                <c:formatCode>General</c:formatCode>
                <c:ptCount val="3"/>
                <c:pt idx="0">
                  <c:v>0.5</c:v>
                </c:pt>
                <c:pt idx="1">
                  <c:v>0.55</c:v>
                </c:pt>
                <c:pt idx="2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'Exam prep'!$A$5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'Exam prep'!$B$1:$D$1</c:f>
              <c:strCache>
                <c:ptCount val="3"/>
                <c:pt idx="0">
                  <c:v>Review Class slides &amp; notes</c:v>
                </c:pt>
                <c:pt idx="1">
                  <c:v>Practice Tests</c:v>
                </c:pt>
                <c:pt idx="2">
                  <c:v>Summarize, transform information</c:v>
                </c:pt>
              </c:strCache>
            </c:strRef>
          </c:cat>
          <c:val>
            <c:numRef>
              <c:f>'Exam prep'!$B$5:$D$5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392920"/>
        <c:axId val="2110448760"/>
      </c:barChart>
      <c:catAx>
        <c:axId val="2110392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0448760"/>
        <c:crosses val="autoZero"/>
        <c:auto val="1"/>
        <c:lblAlgn val="ctr"/>
        <c:lblOffset val="100"/>
        <c:noMultiLvlLbl val="0"/>
      </c:catAx>
      <c:valAx>
        <c:axId val="2110448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392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'summay pre'!$A$2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pre'!$B$2:$D$2</c:f>
              <c:numCache>
                <c:formatCode>General</c:formatCode>
                <c:ptCount val="3"/>
                <c:pt idx="0">
                  <c:v>0.857142857142857</c:v>
                </c:pt>
                <c:pt idx="1">
                  <c:v>0.357142857142857</c:v>
                </c:pt>
                <c:pt idx="2">
                  <c:v>0.785714285714286</c:v>
                </c:pt>
              </c:numCache>
            </c:numRef>
          </c:val>
        </c:ser>
        <c:ser>
          <c:idx val="1"/>
          <c:order val="1"/>
          <c:tx>
            <c:strRef>
              <c:f>'summay pre'!$A$3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pre'!$B$3:$D$3</c:f>
              <c:numCache>
                <c:formatCode>General</c:formatCode>
                <c:ptCount val="3"/>
                <c:pt idx="0">
                  <c:v>0.625</c:v>
                </c:pt>
                <c:pt idx="1">
                  <c:v>0.375</c:v>
                </c:pt>
                <c:pt idx="2">
                  <c:v>0.6875</c:v>
                </c:pt>
              </c:numCache>
            </c:numRef>
          </c:val>
        </c:ser>
        <c:ser>
          <c:idx val="2"/>
          <c:order val="2"/>
          <c:tx>
            <c:strRef>
              <c:f>'summay pre'!$A$4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pre'!$B$4:$D$4</c:f>
              <c:numCache>
                <c:formatCode>General</c:formatCode>
                <c:ptCount val="3"/>
                <c:pt idx="0">
                  <c:v>0.35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ser>
          <c:idx val="3"/>
          <c:order val="3"/>
          <c:tx>
            <c:strRef>
              <c:f>'summay pre'!$A$5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pre'!$B$5:$D$5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537512"/>
        <c:axId val="2108540632"/>
      </c:barChart>
      <c:catAx>
        <c:axId val="2108537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540632"/>
        <c:crosses val="autoZero"/>
        <c:auto val="1"/>
        <c:lblAlgn val="ctr"/>
        <c:lblOffset val="100"/>
        <c:noMultiLvlLbl val="0"/>
      </c:catAx>
      <c:valAx>
        <c:axId val="210854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537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94.07142857142816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485640"/>
        <c:axId val="2108472632"/>
      </c:lineChart>
      <c:catAx>
        <c:axId val="2108485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8472632"/>
        <c:crosses val="autoZero"/>
        <c:auto val="1"/>
        <c:lblAlgn val="ctr"/>
        <c:lblOffset val="100"/>
        <c:noMultiLvlLbl val="0"/>
      </c:catAx>
      <c:valAx>
        <c:axId val="2108472632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8485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'summay pre'!$A$2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pre'!$B$2:$D$2</c:f>
              <c:numCache>
                <c:formatCode>General</c:formatCode>
                <c:ptCount val="3"/>
                <c:pt idx="0">
                  <c:v>0.857142857142857</c:v>
                </c:pt>
                <c:pt idx="1">
                  <c:v>0.357142857142857</c:v>
                </c:pt>
                <c:pt idx="2">
                  <c:v>0.785714285714286</c:v>
                </c:pt>
              </c:numCache>
            </c:numRef>
          </c:val>
        </c:ser>
        <c:ser>
          <c:idx val="1"/>
          <c:order val="1"/>
          <c:tx>
            <c:strRef>
              <c:f>'summay pre'!$A$3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pre'!$B$3:$D$3</c:f>
              <c:numCache>
                <c:formatCode>General</c:formatCode>
                <c:ptCount val="3"/>
                <c:pt idx="0">
                  <c:v>0.625</c:v>
                </c:pt>
                <c:pt idx="1">
                  <c:v>0.375</c:v>
                </c:pt>
                <c:pt idx="2">
                  <c:v>0.6875</c:v>
                </c:pt>
              </c:numCache>
            </c:numRef>
          </c:val>
        </c:ser>
        <c:ser>
          <c:idx val="2"/>
          <c:order val="2"/>
          <c:tx>
            <c:strRef>
              <c:f>'summay pre'!$A$4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pre'!$B$4:$D$4</c:f>
              <c:numCache>
                <c:formatCode>General</c:formatCode>
                <c:ptCount val="3"/>
                <c:pt idx="0">
                  <c:v>0.35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ser>
          <c:idx val="3"/>
          <c:order val="3"/>
          <c:tx>
            <c:strRef>
              <c:f>'summay pre'!$A$5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pre'!$B$5:$D$5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453480"/>
        <c:axId val="2108456600"/>
      </c:barChart>
      <c:catAx>
        <c:axId val="2108453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456600"/>
        <c:crosses val="autoZero"/>
        <c:auto val="1"/>
        <c:lblAlgn val="ctr"/>
        <c:lblOffset val="100"/>
        <c:noMultiLvlLbl val="0"/>
      </c:catAx>
      <c:valAx>
        <c:axId val="2108456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453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'summay pre'!$E$1</c:f>
              <c:strCache>
                <c:ptCount val="1"/>
                <c:pt idx="0">
                  <c:v>Active reading</c:v>
                </c:pt>
              </c:strCache>
            </c:strRef>
          </c:tx>
          <c:spPr>
            <a:pattFill prst="dkHorz">
              <a:fgClr>
                <a:prstClr val="black"/>
              </a:fgClr>
              <a:bgClr>
                <a:prstClr val="white"/>
              </a:bgClr>
            </a:pattFill>
          </c:spPr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pre'!$E$2:$E$5</c:f>
              <c:numCache>
                <c:formatCode>General</c:formatCode>
                <c:ptCount val="4"/>
                <c:pt idx="0">
                  <c:v>0.214285714285714</c:v>
                </c:pt>
                <c:pt idx="1">
                  <c:v>0.3125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'summay pre'!$F$1</c:f>
              <c:strCache>
                <c:ptCount val="1"/>
                <c:pt idx="0">
                  <c:v>Active reading</c:v>
                </c:pt>
              </c:strCache>
            </c:strRef>
          </c:tx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pre'!$F$2:$F$5</c:f>
              <c:numCache>
                <c:formatCode>General</c:formatCode>
                <c:ptCount val="4"/>
                <c:pt idx="0">
                  <c:v>0.0</c:v>
                </c:pt>
                <c:pt idx="1">
                  <c:v>-0.0625</c:v>
                </c:pt>
                <c:pt idx="2">
                  <c:v>-0.05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'summay pre'!$G$1</c:f>
              <c:strCache>
                <c:ptCount val="1"/>
                <c:pt idx="0">
                  <c:v>Homework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pre'!$G$2:$G$5</c:f>
              <c:numCache>
                <c:formatCode>General</c:formatCode>
                <c:ptCount val="4"/>
                <c:pt idx="0">
                  <c:v>0.0714285714285714</c:v>
                </c:pt>
                <c:pt idx="1">
                  <c:v>0.125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'summay pre'!$H$1</c:f>
              <c:strCache>
                <c:ptCount val="1"/>
                <c:pt idx="0">
                  <c:v>Homework </c:v>
                </c:pt>
              </c:strCache>
            </c:strRef>
          </c:tx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pre'!$H$2:$H$5</c:f>
              <c:numCache>
                <c:formatCode>General</c:formatCode>
                <c:ptCount val="4"/>
                <c:pt idx="0">
                  <c:v>-0.0714285714285714</c:v>
                </c:pt>
                <c:pt idx="1">
                  <c:v>0.0</c:v>
                </c:pt>
                <c:pt idx="2">
                  <c:v>-0.05</c:v>
                </c:pt>
                <c:pt idx="3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8405768"/>
        <c:axId val="2108408888"/>
      </c:barChart>
      <c:catAx>
        <c:axId val="2108405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408888"/>
        <c:crosses val="autoZero"/>
        <c:auto val="1"/>
        <c:lblAlgn val="ctr"/>
        <c:lblOffset val="100"/>
        <c:noMultiLvlLbl val="0"/>
      </c:catAx>
      <c:valAx>
        <c:axId val="2108408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405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Sheet2!$L$2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Sheet2!$M$2:$O$2</c:f>
              <c:numCache>
                <c:formatCode>General</c:formatCode>
                <c:ptCount val="3"/>
                <c:pt idx="0">
                  <c:v>94.07142857142813</c:v>
                </c:pt>
                <c:pt idx="1">
                  <c:v>92.42857142857135</c:v>
                </c:pt>
                <c:pt idx="2">
                  <c:v>92.92857142857135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Sheet2!$L$3</c:f>
              <c:strCache>
                <c:ptCount val="1"/>
                <c:pt idx="0">
                  <c:v>Bounc Back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Sheet2!$M$3:$O$3</c:f>
              <c:numCache>
                <c:formatCode>General</c:formatCode>
                <c:ptCount val="3"/>
                <c:pt idx="0">
                  <c:v>87.3846153846154</c:v>
                </c:pt>
                <c:pt idx="1">
                  <c:v>67.07692307692308</c:v>
                </c:pt>
                <c:pt idx="2">
                  <c:v>82.92307692307691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Sheet2!$L$4</c:f>
              <c:strCache>
                <c:ptCount val="1"/>
                <c:pt idx="0">
                  <c:v>Decline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Sheet2!$M$4:$O$4</c:f>
              <c:numCache>
                <c:formatCode>General</c:formatCode>
                <c:ptCount val="3"/>
                <c:pt idx="0">
                  <c:v>80.8</c:v>
                </c:pt>
                <c:pt idx="1">
                  <c:v>61.45</c:v>
                </c:pt>
                <c:pt idx="2">
                  <c:v>56.9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Sheet2!$L$5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Sheet2!$M$1:$O$1</c:f>
              <c:strCache>
                <c:ptCount val="3"/>
                <c:pt idx="0">
                  <c:v>MT1</c:v>
                </c:pt>
                <c:pt idx="1">
                  <c:v>MT2</c:v>
                </c:pt>
                <c:pt idx="2">
                  <c:v>MT3</c:v>
                </c:pt>
              </c:strCache>
            </c:strRef>
          </c:cat>
          <c:val>
            <c:numRef>
              <c:f>Sheet2!$M$5:$O$5</c:f>
              <c:numCache>
                <c:formatCode>General</c:formatCode>
                <c:ptCount val="3"/>
                <c:pt idx="0">
                  <c:v>54.5</c:v>
                </c:pt>
                <c:pt idx="1">
                  <c:v>50.9</c:v>
                </c:pt>
                <c:pt idx="2">
                  <c:v>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363928"/>
        <c:axId val="2108367048"/>
      </c:lineChart>
      <c:catAx>
        <c:axId val="2108363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08367048"/>
        <c:crosses val="autoZero"/>
        <c:auto val="1"/>
        <c:lblAlgn val="ctr"/>
        <c:lblOffset val="100"/>
        <c:noMultiLvlLbl val="0"/>
      </c:catAx>
      <c:valAx>
        <c:axId val="2108367048"/>
        <c:scaling>
          <c:orientation val="minMax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8363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'summay pre'!$A$2</c:f>
              <c:strCache>
                <c:ptCount val="1"/>
                <c:pt idx="0">
                  <c:v>Strong 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pre'!$B$2:$D$2</c:f>
              <c:numCache>
                <c:formatCode>General</c:formatCode>
                <c:ptCount val="3"/>
                <c:pt idx="0">
                  <c:v>0.857142857142857</c:v>
                </c:pt>
                <c:pt idx="1">
                  <c:v>0.357142857142857</c:v>
                </c:pt>
                <c:pt idx="2">
                  <c:v>0.785714285714286</c:v>
                </c:pt>
              </c:numCache>
            </c:numRef>
          </c:val>
        </c:ser>
        <c:ser>
          <c:idx val="1"/>
          <c:order val="1"/>
          <c:tx>
            <c:strRef>
              <c:f>'summay pre'!$A$3</c:f>
              <c:strCache>
                <c:ptCount val="1"/>
                <c:pt idx="0">
                  <c:v>Bounce back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pre'!$B$3:$D$3</c:f>
              <c:numCache>
                <c:formatCode>General</c:formatCode>
                <c:ptCount val="3"/>
                <c:pt idx="0">
                  <c:v>0.625</c:v>
                </c:pt>
                <c:pt idx="1">
                  <c:v>0.375</c:v>
                </c:pt>
                <c:pt idx="2">
                  <c:v>0.6875</c:v>
                </c:pt>
              </c:numCache>
            </c:numRef>
          </c:val>
        </c:ser>
        <c:ser>
          <c:idx val="2"/>
          <c:order val="2"/>
          <c:tx>
            <c:strRef>
              <c:f>'summay pre'!$A$4</c:f>
              <c:strCache>
                <c:ptCount val="1"/>
                <c:pt idx="0">
                  <c:v>Decline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pre'!$B$4:$D$4</c:f>
              <c:numCache>
                <c:formatCode>General</c:formatCode>
                <c:ptCount val="3"/>
                <c:pt idx="0">
                  <c:v>0.35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ser>
          <c:idx val="3"/>
          <c:order val="3"/>
          <c:tx>
            <c:strRef>
              <c:f>'summay pre'!$A$5</c:f>
              <c:strCache>
                <c:ptCount val="1"/>
                <c:pt idx="0">
                  <c:v>Weak</c:v>
                </c:pt>
              </c:strCache>
            </c:strRef>
          </c:tx>
          <c:invertIfNegative val="0"/>
          <c:cat>
            <c:strRef>
              <c:f>'summay pre'!$B$1:$D$1</c:f>
              <c:strCache>
                <c:ptCount val="3"/>
                <c:pt idx="0">
                  <c:v>Active reading</c:v>
                </c:pt>
                <c:pt idx="1">
                  <c:v>Skim, preview</c:v>
                </c:pt>
                <c:pt idx="2">
                  <c:v>Pre-Class Homework</c:v>
                </c:pt>
              </c:strCache>
            </c:strRef>
          </c:cat>
          <c:val>
            <c:numRef>
              <c:f>'summay pre'!$B$5:$D$5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567976"/>
        <c:axId val="2085571096"/>
      </c:barChart>
      <c:catAx>
        <c:axId val="2085567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5571096"/>
        <c:crosses val="autoZero"/>
        <c:auto val="1"/>
        <c:lblAlgn val="ctr"/>
        <c:lblOffset val="100"/>
        <c:noMultiLvlLbl val="0"/>
      </c:catAx>
      <c:valAx>
        <c:axId val="208557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567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'summay pre'!$E$1</c:f>
              <c:strCache>
                <c:ptCount val="1"/>
                <c:pt idx="0">
                  <c:v>Active reading</c:v>
                </c:pt>
              </c:strCache>
            </c:strRef>
          </c:tx>
          <c:spPr>
            <a:pattFill prst="dkHorz">
              <a:fgClr>
                <a:prstClr val="black"/>
              </a:fgClr>
              <a:bgClr>
                <a:prstClr val="white"/>
              </a:bgClr>
            </a:pattFill>
          </c:spPr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pre'!$E$2:$E$5</c:f>
              <c:numCache>
                <c:formatCode>General</c:formatCode>
                <c:ptCount val="4"/>
                <c:pt idx="0">
                  <c:v>0.214285714285714</c:v>
                </c:pt>
                <c:pt idx="1">
                  <c:v>0.3125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'summay pre'!$F$1</c:f>
              <c:strCache>
                <c:ptCount val="1"/>
                <c:pt idx="0">
                  <c:v>Active reading</c:v>
                </c:pt>
              </c:strCache>
            </c:strRef>
          </c:tx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pre'!$F$2:$F$5</c:f>
              <c:numCache>
                <c:formatCode>General</c:formatCode>
                <c:ptCount val="4"/>
                <c:pt idx="0">
                  <c:v>0.0</c:v>
                </c:pt>
                <c:pt idx="1">
                  <c:v>-0.0625</c:v>
                </c:pt>
                <c:pt idx="2">
                  <c:v>-0.05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'summay pre'!$G$1</c:f>
              <c:strCache>
                <c:ptCount val="1"/>
                <c:pt idx="0">
                  <c:v>Homework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pre'!$G$2:$G$5</c:f>
              <c:numCache>
                <c:formatCode>General</c:formatCode>
                <c:ptCount val="4"/>
                <c:pt idx="0">
                  <c:v>0.0714285714285714</c:v>
                </c:pt>
                <c:pt idx="1">
                  <c:v>0.125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'summay pre'!$H$1</c:f>
              <c:strCache>
                <c:ptCount val="1"/>
                <c:pt idx="0">
                  <c:v>Homework </c:v>
                </c:pt>
              </c:strCache>
            </c:strRef>
          </c:tx>
          <c:invertIfNegative val="0"/>
          <c:cat>
            <c:strRef>
              <c:f>'summay pre'!$A$2:$A$5</c:f>
              <c:strCache>
                <c:ptCount val="4"/>
                <c:pt idx="0">
                  <c:v>Strong </c:v>
                </c:pt>
                <c:pt idx="1">
                  <c:v>Bounce back</c:v>
                </c:pt>
                <c:pt idx="2">
                  <c:v>Decline</c:v>
                </c:pt>
                <c:pt idx="3">
                  <c:v>Weak</c:v>
                </c:pt>
              </c:strCache>
            </c:strRef>
          </c:cat>
          <c:val>
            <c:numRef>
              <c:f>'summay pre'!$H$2:$H$5</c:f>
              <c:numCache>
                <c:formatCode>General</c:formatCode>
                <c:ptCount val="4"/>
                <c:pt idx="0">
                  <c:v>-0.0714285714285714</c:v>
                </c:pt>
                <c:pt idx="1">
                  <c:v>0.0</c:v>
                </c:pt>
                <c:pt idx="2">
                  <c:v>-0.05</c:v>
                </c:pt>
                <c:pt idx="3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5508552"/>
        <c:axId val="2085511688"/>
      </c:barChart>
      <c:catAx>
        <c:axId val="2085508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5511688"/>
        <c:crosses val="autoZero"/>
        <c:auto val="1"/>
        <c:lblAlgn val="ctr"/>
        <c:lblOffset val="100"/>
        <c:noMultiLvlLbl val="0"/>
      </c:catAx>
      <c:valAx>
        <c:axId val="208551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508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38CE-0DBF-B14E-B5C5-DC85450A3B0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500D-AC59-F34B-8A48-67472924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Sebesta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about 175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175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500D-AC59-F34B-8A48-67472924FF0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FF07-68D2-8A4D-A344-E29BC4AF64A1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8D9A-8592-6646-BFCA-7E9492A6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554" y="195064"/>
            <a:ext cx="762996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Metacognition is not enough: </a:t>
            </a:r>
            <a:br>
              <a:rPr lang="en-US" sz="4000" dirty="0" smtClean="0"/>
            </a:br>
            <a:r>
              <a:rPr lang="en-US" sz="4000" dirty="0" smtClean="0"/>
              <a:t>Promoting self regulated learning in your class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9" y="2122960"/>
            <a:ext cx="8934824" cy="175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Dr. Ted Clark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Department of Chemistry and Biochemistry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The Ohio State University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score prediction (</a:t>
            </a:r>
            <a:r>
              <a:rPr lang="en-US" sz="2200" dirty="0" err="1" smtClean="0"/>
              <a:t>Casselman</a:t>
            </a:r>
            <a:r>
              <a:rPr lang="en-US" sz="2200" dirty="0" smtClean="0"/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Enhanced answers keys &amp; reflection (</a:t>
            </a:r>
            <a:r>
              <a:rPr lang="en-US" sz="2200" dirty="0" err="1" smtClean="0"/>
              <a:t>Sabel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“How to Get the Most out of Studying”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/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/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/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735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>
                <a:solidFill>
                  <a:srgbClr val="FF0000"/>
                </a:solidFill>
              </a:rPr>
              <a:t>Practice tests &amp; score prediction (</a:t>
            </a:r>
            <a:r>
              <a:rPr lang="en-US" sz="2200" dirty="0" err="1" smtClean="0">
                <a:solidFill>
                  <a:srgbClr val="FF0000"/>
                </a:solidFill>
              </a:rPr>
              <a:t>Casselman</a:t>
            </a:r>
            <a:r>
              <a:rPr lang="en-US" sz="2200" dirty="0" smtClean="0">
                <a:solidFill>
                  <a:srgbClr val="FF0000"/>
                </a:solidFill>
              </a:rPr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>
                <a:solidFill>
                  <a:srgbClr val="FF0000"/>
                </a:solidFill>
              </a:rPr>
              <a:t>Enhanced answers keys &amp; reflection (</a:t>
            </a:r>
            <a:r>
              <a:rPr lang="en-US" sz="2200" dirty="0" err="1" smtClean="0">
                <a:solidFill>
                  <a:srgbClr val="FF0000"/>
                </a:solidFill>
              </a:rPr>
              <a:t>Sabel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“How to Get the Most out of Studying”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/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/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/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4082" y="5883642"/>
            <a:ext cx="869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Sabel</a:t>
            </a:r>
            <a:r>
              <a:rPr lang="en-US" dirty="0"/>
              <a:t>, J. L., </a:t>
            </a:r>
            <a:r>
              <a:rPr lang="en-US" dirty="0" err="1"/>
              <a:t>Dauer</a:t>
            </a:r>
            <a:r>
              <a:rPr lang="en-US" dirty="0"/>
              <a:t>, J. T., &amp; Forbes, C. T. (2017). Introductory Biology Students’ Use of Enhanced Answer Keys and Reflection Questions to Engage in Metacognition and Enhance Understanding. </a:t>
            </a:r>
            <a:r>
              <a:rPr lang="en-US" i="1" dirty="0"/>
              <a:t>CBE—Life Sciences Education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(3), ar40.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813" y="4534406"/>
            <a:ext cx="8821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Casselman</a:t>
            </a:r>
            <a:r>
              <a:rPr lang="en-US" dirty="0"/>
              <a:t>, B. L., &amp; Atwood, C. H. (2017). Improving general chemistry course performance through online homework-based metacognitive training. </a:t>
            </a:r>
            <a:r>
              <a:rPr lang="en-US" i="1" dirty="0"/>
              <a:t>Journal of Chemical Education</a:t>
            </a:r>
            <a:r>
              <a:rPr lang="en-US" dirty="0"/>
              <a:t>, </a:t>
            </a:r>
            <a:r>
              <a:rPr lang="en-US" i="1" dirty="0"/>
              <a:t>94</a:t>
            </a:r>
            <a:r>
              <a:rPr lang="en-US" dirty="0"/>
              <a:t>(12), 1811-1821.</a:t>
            </a:r>
          </a:p>
        </p:txBody>
      </p:sp>
    </p:spTree>
    <p:extLst>
      <p:ext uri="{BB962C8B-B14F-4D97-AF65-F5344CB8AC3E}">
        <p14:creationId xmlns:p14="http://schemas.microsoft.com/office/powerpoint/2010/main" val="18421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score prediction (</a:t>
            </a:r>
            <a:r>
              <a:rPr lang="en-US" sz="2200" dirty="0" err="1" smtClean="0"/>
              <a:t>Casselman</a:t>
            </a:r>
            <a:r>
              <a:rPr lang="en-US" sz="2200" dirty="0" smtClean="0"/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Enhanced answers keys &amp; reflection (</a:t>
            </a:r>
            <a:r>
              <a:rPr lang="en-US" sz="2200" dirty="0" err="1" smtClean="0"/>
              <a:t>Sabel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</a:t>
            </a:r>
            <a:r>
              <a:rPr lang="en-US" sz="2200" dirty="0" smtClean="0">
                <a:solidFill>
                  <a:srgbClr val="FF0000"/>
                </a:solidFill>
              </a:rPr>
              <a:t>How to Get the Most out of Studying</a:t>
            </a:r>
            <a:r>
              <a:rPr lang="en-US" sz="2200" dirty="0" smtClean="0"/>
              <a:t>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/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/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/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6" y="3479040"/>
            <a:ext cx="4769556" cy="3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score prediction (</a:t>
            </a:r>
            <a:r>
              <a:rPr lang="en-US" sz="2200" dirty="0" err="1" smtClean="0"/>
              <a:t>Casselman</a:t>
            </a:r>
            <a:r>
              <a:rPr lang="en-US" sz="2200" dirty="0" smtClean="0"/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Enhanced answers keys &amp; reflection (</a:t>
            </a:r>
            <a:r>
              <a:rPr lang="en-US" sz="2200" dirty="0" err="1" smtClean="0"/>
              <a:t>Sabel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“How to Get the Most out of Studying”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>
                <a:solidFill>
                  <a:srgbClr val="FF0000"/>
                </a:solidFill>
              </a:rPr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/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/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30812" y="5934670"/>
            <a:ext cx="9013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Sebesta</a:t>
            </a:r>
            <a:r>
              <a:rPr lang="en-US" dirty="0"/>
              <a:t>, A. J., &amp; Bray </a:t>
            </a:r>
            <a:r>
              <a:rPr lang="en-US" dirty="0" err="1"/>
              <a:t>Speth</a:t>
            </a:r>
            <a:r>
              <a:rPr lang="en-US" dirty="0"/>
              <a:t>, E. (2017). How Should I Study for the Exam? Self-Regulated Learning Strategies and Achievement in Introductory Biology. </a:t>
            </a:r>
            <a:r>
              <a:rPr lang="en-US" i="1" dirty="0"/>
              <a:t>CBE—Life Sciences Education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(2), ar30.</a:t>
            </a:r>
          </a:p>
        </p:txBody>
      </p:sp>
    </p:spTree>
    <p:extLst>
      <p:ext uri="{BB962C8B-B14F-4D97-AF65-F5344CB8AC3E}">
        <p14:creationId xmlns:p14="http://schemas.microsoft.com/office/powerpoint/2010/main" val="178361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4089" cy="163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3775"/>
            <a:ext cx="9144000" cy="48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312"/>
            <a:ext cx="9144000" cy="45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score prediction (</a:t>
            </a:r>
            <a:r>
              <a:rPr lang="en-US" sz="2200" dirty="0" err="1" smtClean="0"/>
              <a:t>Casselman</a:t>
            </a:r>
            <a:r>
              <a:rPr lang="en-US" sz="2200" dirty="0" smtClean="0"/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Enhanced answers keys &amp; reflection (</a:t>
            </a:r>
            <a:r>
              <a:rPr lang="en-US" sz="2200" dirty="0" err="1" smtClean="0"/>
              <a:t>Sabel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“How to Get the Most out of Studying”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/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>
                <a:solidFill>
                  <a:srgbClr val="FF0000"/>
                </a:solidFill>
              </a:rPr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>
                <a:solidFill>
                  <a:srgbClr val="FF0000"/>
                </a:solidFill>
              </a:rPr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3796" y="5934670"/>
            <a:ext cx="8865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Bunce</a:t>
            </a:r>
            <a:r>
              <a:rPr lang="en-US" dirty="0"/>
              <a:t>, D. M., </a:t>
            </a:r>
            <a:r>
              <a:rPr lang="en-US" dirty="0" err="1"/>
              <a:t>Komperda</a:t>
            </a:r>
            <a:r>
              <a:rPr lang="en-US" dirty="0"/>
              <a:t>, R., Schroeder, M. J., </a:t>
            </a:r>
            <a:r>
              <a:rPr lang="en-US" dirty="0" err="1"/>
              <a:t>Dillner</a:t>
            </a:r>
            <a:r>
              <a:rPr lang="en-US" dirty="0"/>
              <a:t>, D. K., Lin, S., </a:t>
            </a:r>
            <a:r>
              <a:rPr lang="en-US" dirty="0" err="1"/>
              <a:t>Teichert</a:t>
            </a:r>
            <a:r>
              <a:rPr lang="en-US" dirty="0"/>
              <a:t>, M. A., &amp; Hartman, J. R. (2017). Differential use of study approaches by students of different achievement levels. </a:t>
            </a:r>
            <a:r>
              <a:rPr lang="en-US" i="1" dirty="0"/>
              <a:t>Journal of Chemical Education</a:t>
            </a:r>
            <a:r>
              <a:rPr lang="en-US" dirty="0"/>
              <a:t>, </a:t>
            </a:r>
            <a:r>
              <a:rPr lang="en-US" i="1" dirty="0"/>
              <a:t>94</a:t>
            </a:r>
            <a:r>
              <a:rPr lang="en-US" dirty="0"/>
              <a:t>(10), 1415-1424.</a:t>
            </a:r>
          </a:p>
        </p:txBody>
      </p:sp>
    </p:spTree>
    <p:extLst>
      <p:ext uri="{BB962C8B-B14F-4D97-AF65-F5344CB8AC3E}">
        <p14:creationId xmlns:p14="http://schemas.microsoft.com/office/powerpoint/2010/main" val="36798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813" y="607229"/>
            <a:ext cx="8865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metacognition to existing course elements 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score prediction (</a:t>
            </a:r>
            <a:r>
              <a:rPr lang="en-US" sz="2200" dirty="0" err="1" smtClean="0"/>
              <a:t>Casselman</a:t>
            </a:r>
            <a:r>
              <a:rPr lang="en-US" sz="2200" dirty="0" smtClean="0"/>
              <a:t> &amp; Atwood)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Practice tests &amp; mental effort (</a:t>
            </a:r>
            <a:r>
              <a:rPr lang="en-US" sz="2200" dirty="0" err="1" smtClean="0"/>
              <a:t>Holme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Enhanced answers keys &amp; reflection (</a:t>
            </a:r>
            <a:r>
              <a:rPr lang="en-US" sz="2200" dirty="0" err="1" smtClean="0"/>
              <a:t>Sabel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Add new course elements</a:t>
            </a:r>
          </a:p>
          <a:p>
            <a:pPr marL="342900" indent="-342900">
              <a:buFont typeface="Courier New"/>
              <a:buChar char="o"/>
            </a:pPr>
            <a:r>
              <a:rPr lang="en-US" sz="2200" dirty="0" smtClean="0"/>
              <a:t>Videos, e.g. “How to Get the Most out of Studying” (used by </a:t>
            </a:r>
            <a:r>
              <a:rPr lang="en-US" sz="2200" dirty="0" err="1" smtClean="0"/>
              <a:t>Cardinale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Surveys of metacognitive strategies </a:t>
            </a:r>
          </a:p>
          <a:p>
            <a:r>
              <a:rPr lang="en-US" sz="2200" dirty="0" smtClean="0"/>
              <a:t>(Stanton; </a:t>
            </a:r>
            <a:r>
              <a:rPr lang="en-US" sz="2200" dirty="0" err="1" smtClean="0"/>
              <a:t>Sebesta</a:t>
            </a:r>
            <a:r>
              <a:rPr lang="en-US" sz="2200" dirty="0" smtClean="0"/>
              <a:t>; </a:t>
            </a:r>
            <a:r>
              <a:rPr lang="en-US" sz="2200" dirty="0" err="1" smtClean="0">
                <a:solidFill>
                  <a:srgbClr val="FF0000"/>
                </a:solidFill>
              </a:rPr>
              <a:t>Bunce</a:t>
            </a:r>
            <a:r>
              <a:rPr lang="en-US" sz="2200" dirty="0" smtClean="0"/>
              <a:t>); M-ASSISST (</a:t>
            </a:r>
            <a:r>
              <a:rPr lang="en-US" sz="2200" dirty="0" err="1" smtClean="0"/>
              <a:t>Bunce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804335" y="3531573"/>
            <a:ext cx="7882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Successful, improving students</a:t>
            </a:r>
            <a:r>
              <a:rPr lang="en-US" sz="2000" b="1" dirty="0"/>
              <a:t>      </a:t>
            </a:r>
            <a:r>
              <a:rPr lang="en-US" sz="2000" b="1" u="sng" dirty="0"/>
              <a:t>Less successful, declining students</a:t>
            </a:r>
            <a:endParaRPr lang="en-US" sz="2000" dirty="0"/>
          </a:p>
          <a:p>
            <a:r>
              <a:rPr lang="en-US" sz="2000" dirty="0"/>
              <a:t>      Use specific strategies                         Fail to implement plan</a:t>
            </a:r>
          </a:p>
          <a:p>
            <a:endParaRPr lang="en-US" sz="2000" dirty="0"/>
          </a:p>
          <a:p>
            <a:r>
              <a:rPr lang="en-US" sz="2000" dirty="0"/>
              <a:t>  Deep, meaningful strategies              Surface, superficial strategies</a:t>
            </a:r>
          </a:p>
          <a:p>
            <a:endParaRPr lang="en-US" sz="2000" dirty="0"/>
          </a:p>
          <a:p>
            <a:r>
              <a:rPr lang="en-US" sz="2000" dirty="0"/>
              <a:t>   Favor independent resources,            </a:t>
            </a:r>
            <a:r>
              <a:rPr lang="en-US" sz="2000" dirty="0" smtClean="0"/>
              <a:t>   </a:t>
            </a:r>
            <a:r>
              <a:rPr lang="en-US" sz="2000" dirty="0"/>
              <a:t>Seek personal help,</a:t>
            </a:r>
          </a:p>
          <a:p>
            <a:r>
              <a:rPr lang="en-US" sz="2000" dirty="0"/>
              <a:t>            like practice tests. </a:t>
            </a:r>
            <a:r>
              <a:rPr lang="en-US" sz="2000" dirty="0" smtClean="0"/>
              <a:t>                                  like </a:t>
            </a:r>
            <a:r>
              <a:rPr lang="en-US" sz="2000" dirty="0"/>
              <a:t>tutors</a:t>
            </a:r>
          </a:p>
          <a:p>
            <a:pPr algn="ctr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3796" y="5934670"/>
            <a:ext cx="8865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Bunce</a:t>
            </a:r>
            <a:r>
              <a:rPr lang="en-US" dirty="0"/>
              <a:t>, D. M., </a:t>
            </a:r>
            <a:r>
              <a:rPr lang="en-US" dirty="0" err="1"/>
              <a:t>Komperda</a:t>
            </a:r>
            <a:r>
              <a:rPr lang="en-US" dirty="0"/>
              <a:t>, R., Schroeder, M. J., </a:t>
            </a:r>
            <a:r>
              <a:rPr lang="en-US" dirty="0" err="1"/>
              <a:t>Dillner</a:t>
            </a:r>
            <a:r>
              <a:rPr lang="en-US" dirty="0"/>
              <a:t>, D. K., Lin, S., </a:t>
            </a:r>
            <a:r>
              <a:rPr lang="en-US" dirty="0" err="1"/>
              <a:t>Teichert</a:t>
            </a:r>
            <a:r>
              <a:rPr lang="en-US" dirty="0"/>
              <a:t>, M. A., &amp; Hartman, J. R. (2017). Differential use of study approaches by students of different achievement levels. </a:t>
            </a:r>
            <a:r>
              <a:rPr lang="en-US" i="1" dirty="0"/>
              <a:t>Journal of Chemical Education</a:t>
            </a:r>
            <a:r>
              <a:rPr lang="en-US" dirty="0"/>
              <a:t>, </a:t>
            </a:r>
            <a:r>
              <a:rPr lang="en-US" i="1" dirty="0"/>
              <a:t>94</a:t>
            </a:r>
            <a:r>
              <a:rPr lang="en-US" dirty="0"/>
              <a:t>(10), 1415-1424.</a:t>
            </a:r>
          </a:p>
        </p:txBody>
      </p:sp>
    </p:spTree>
    <p:extLst>
      <p:ext uri="{BB962C8B-B14F-4D97-AF65-F5344CB8AC3E}">
        <p14:creationId xmlns:p14="http://schemas.microsoft.com/office/powerpoint/2010/main" val="228540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2" y="263580"/>
            <a:ext cx="8654073" cy="64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</a:t>
            </a:r>
            <a:r>
              <a:rPr lang="en-US" sz="2300" dirty="0" smtClean="0"/>
              <a:t>reater emphasis is now being given to improving students’ knowledge of science content by allocating more attention to metacognition, epistemology, and student beliefs and attitudes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Seethaler</a:t>
            </a:r>
            <a:r>
              <a:rPr lang="en-US" sz="2300" dirty="0" smtClean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3714" y="6233801"/>
            <a:ext cx="8865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Seethaler</a:t>
            </a:r>
            <a:r>
              <a:rPr lang="en-US" dirty="0"/>
              <a:t>, S. (2015). Five Things Chemists (and Other Science Faculty) Should Know about the Education Research Literature. </a:t>
            </a:r>
            <a:r>
              <a:rPr lang="en-US" i="1" dirty="0"/>
              <a:t>Journal of Chemical Education</a:t>
            </a:r>
            <a:r>
              <a:rPr lang="en-US" dirty="0"/>
              <a:t>, </a:t>
            </a:r>
            <a:r>
              <a:rPr lang="en-US" i="1" dirty="0"/>
              <a:t>93</a:t>
            </a:r>
            <a:r>
              <a:rPr lang="en-US" dirty="0"/>
              <a:t>(1), 9-12.</a:t>
            </a:r>
          </a:p>
        </p:txBody>
      </p:sp>
    </p:spTree>
    <p:extLst>
      <p:ext uri="{BB962C8B-B14F-4D97-AF65-F5344CB8AC3E}">
        <p14:creationId xmlns:p14="http://schemas.microsoft.com/office/powerpoint/2010/main" val="52552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" y="-2615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McGuire’s </a:t>
            </a:r>
            <a:r>
              <a:rPr lang="en-US" sz="4000" dirty="0" smtClean="0"/>
              <a:t>Approach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87" y="0"/>
            <a:ext cx="1022813" cy="1538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2" y="582296"/>
            <a:ext cx="7817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Improve student metacognitive knowledge and convince them to adopt a growth mindset and employ evidence based learning strategies.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an </a:t>
            </a:r>
            <a:r>
              <a:rPr lang="en-US" sz="2400" b="1" dirty="0" smtClean="0"/>
              <a:t>in-class presentation </a:t>
            </a:r>
            <a:r>
              <a:rPr lang="en-US" sz="2400" dirty="0" smtClean="0"/>
              <a:t>to demonstrate how learning strategies that “worked” in high school are not sufficient in college.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91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" y="-2615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McGuire’s </a:t>
            </a:r>
            <a:r>
              <a:rPr lang="en-US" sz="4000" dirty="0" smtClean="0"/>
              <a:t>Approach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87" y="0"/>
            <a:ext cx="1022813" cy="1538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2" y="582296"/>
            <a:ext cx="7817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Improve student metacognitive knowledge and convince them to adopt a growth mindset and employ evidence based learning strategies.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an </a:t>
            </a:r>
            <a:r>
              <a:rPr lang="en-US" sz="2400" b="1" dirty="0" smtClean="0"/>
              <a:t>in-class presentation </a:t>
            </a:r>
            <a:r>
              <a:rPr lang="en-US" sz="2400" dirty="0" smtClean="0"/>
              <a:t>to demonstrate how learning strategies that “worked” in high school are not sufficient in college.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6500" y="3429491"/>
            <a:ext cx="7872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“I can’t believe how poorly I did on the midterm.  I never struggled on a test in high school, and this exam crushed me.  I didn’t even recognize many of the questions.  I am lost and don’t know what to do next.  This  makes me think I am just not good at Chemistry.”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316946" y="6441329"/>
            <a:ext cx="400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 Many freshmen in my office hours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09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5030" y="3983040"/>
            <a:ext cx="687109" cy="154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84" y="1193408"/>
            <a:ext cx="6773168" cy="5163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1260" y="242762"/>
            <a:ext cx="716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You Can Become a Better Learner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61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524000" y="201613"/>
            <a:ext cx="6172200" cy="62531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541588" y="4337050"/>
            <a:ext cx="4117975" cy="1588"/>
          </a:xfrm>
          <a:custGeom>
            <a:avLst/>
            <a:gdLst>
              <a:gd name="T0" fmla="*/ 0 w 2853"/>
              <a:gd name="T1" fmla="*/ 0 h 1"/>
              <a:gd name="T2" fmla="*/ 2147483647 w 2853"/>
              <a:gd name="T3" fmla="*/ 0 h 1"/>
              <a:gd name="T4" fmla="*/ 0 60000 65536"/>
              <a:gd name="T5" fmla="*/ 0 60000 65536"/>
              <a:gd name="T6" fmla="*/ 0 w 2853"/>
              <a:gd name="T7" fmla="*/ 0 h 1"/>
              <a:gd name="T8" fmla="*/ 2853 w 285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3" h="1">
                <a:moveTo>
                  <a:pt x="0" y="0"/>
                </a:moveTo>
                <a:lnTo>
                  <a:pt x="28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032000" y="5454650"/>
            <a:ext cx="5181600" cy="1588"/>
          </a:xfrm>
          <a:custGeom>
            <a:avLst/>
            <a:gdLst>
              <a:gd name="T0" fmla="*/ 0 w 3590"/>
              <a:gd name="T1" fmla="*/ 0 h 1"/>
              <a:gd name="T2" fmla="*/ 2147483647 w 3590"/>
              <a:gd name="T3" fmla="*/ 0 h 1"/>
              <a:gd name="T4" fmla="*/ 0 60000 65536"/>
              <a:gd name="T5" fmla="*/ 0 60000 65536"/>
              <a:gd name="T6" fmla="*/ 0 w 3590"/>
              <a:gd name="T7" fmla="*/ 0 h 1"/>
              <a:gd name="T8" fmla="*/ 3590 w 359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90" h="1">
                <a:moveTo>
                  <a:pt x="0" y="0"/>
                </a:moveTo>
                <a:lnTo>
                  <a:pt x="359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03321" y="673100"/>
            <a:ext cx="1524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Kabel Ult BT" pitchFamily="34" charset="0"/>
              </a:rPr>
              <a:t>Evaluation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52863" y="1597025"/>
            <a:ext cx="1524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Kabel Ult BT" pitchFamily="34" charset="0"/>
              </a:rPr>
              <a:t>Synthesis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52863" y="2597150"/>
            <a:ext cx="1524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Kabel Ult BT" pitchFamily="34" charset="0"/>
              </a:rPr>
              <a:t>Analysis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40138" y="3594100"/>
            <a:ext cx="19399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Kabel Ult BT" pitchFamily="34" charset="0"/>
              </a:rPr>
              <a:t>Application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00425" y="4681538"/>
            <a:ext cx="242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Kabel Ult BT" pitchFamily="34" charset="0"/>
              </a:rPr>
              <a:t>Comprehension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08400" y="5849938"/>
            <a:ext cx="18018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Kabel Ult BT" pitchFamily="34" charset="0"/>
              </a:rPr>
              <a:t>Knowledge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680075" y="762000"/>
            <a:ext cx="1825625" cy="1084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  <a:latin typeface="Kabel Bk BT" pitchFamily="34" charset="0"/>
              </a:rPr>
              <a:t>Making decisions and supporting views; requires understanding of values.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57579" y="1752597"/>
            <a:ext cx="2286000" cy="885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dirty="0">
                <a:solidFill>
                  <a:schemeClr val="tx1"/>
                </a:solidFill>
                <a:latin typeface="Kabel Bk BT" pitchFamily="34" charset="0"/>
              </a:rPr>
              <a:t>Combining information to form a unique product; requires creativity and originality.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5913" y="3048000"/>
            <a:ext cx="2354262" cy="1481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  <a:latin typeface="Kabel Bk BT" pitchFamily="34" charset="0"/>
              </a:rPr>
              <a:t>Using information to solve problems; transferring abstract or theoretical ideas to practical situations. Identifying connections and relationships and how they apply.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692900" y="4235450"/>
            <a:ext cx="1384300" cy="1084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  <a:latin typeface="Kabel Bk BT" pitchFamily="34" charset="0"/>
              </a:rPr>
              <a:t>Restating in your own words; paraphrasing, summarizing, translating.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15913" y="5105400"/>
            <a:ext cx="2146300" cy="1282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  <a:latin typeface="Kabel Bk BT" pitchFamily="34" charset="0"/>
              </a:rPr>
              <a:t>Memorizing verbatim information. Being able to remember, but not necessarily fully understanding the material.</a:t>
            </a: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546475" y="2351088"/>
            <a:ext cx="2128838" cy="4762"/>
          </a:xfrm>
          <a:custGeom>
            <a:avLst/>
            <a:gdLst>
              <a:gd name="T0" fmla="*/ 0 w 1475"/>
              <a:gd name="T1" fmla="*/ 0 h 3"/>
              <a:gd name="T2" fmla="*/ 2147483647 w 1475"/>
              <a:gd name="T3" fmla="*/ 2147483647 h 3"/>
              <a:gd name="T4" fmla="*/ 0 60000 65536"/>
              <a:gd name="T5" fmla="*/ 0 60000 65536"/>
              <a:gd name="T6" fmla="*/ 0 w 1475"/>
              <a:gd name="T7" fmla="*/ 0 h 3"/>
              <a:gd name="T8" fmla="*/ 1475 w 1475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5" h="3">
                <a:moveTo>
                  <a:pt x="0" y="0"/>
                </a:moveTo>
                <a:lnTo>
                  <a:pt x="1475" y="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953000" y="1066800"/>
            <a:ext cx="1039813" cy="133350"/>
          </a:xfrm>
          <a:prstGeom prst="rightArrow">
            <a:avLst>
              <a:gd name="adj1" fmla="val 50000"/>
              <a:gd name="adj2" fmla="val 19494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845594" y="2039409"/>
            <a:ext cx="1109662" cy="134938"/>
          </a:xfrm>
          <a:prstGeom prst="leftArrow">
            <a:avLst>
              <a:gd name="adj1" fmla="val 50000"/>
              <a:gd name="adj2" fmla="val 20558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286000" y="3765550"/>
            <a:ext cx="1316038" cy="133350"/>
          </a:xfrm>
          <a:prstGeom prst="leftArrow">
            <a:avLst>
              <a:gd name="adj1" fmla="val 50000"/>
              <a:gd name="adj2" fmla="val 24672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5888038" y="4800600"/>
            <a:ext cx="1046162" cy="149225"/>
          </a:xfrm>
          <a:prstGeom prst="rightArrow">
            <a:avLst>
              <a:gd name="adj1" fmla="val 50000"/>
              <a:gd name="adj2" fmla="val 1752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2035175" y="5997575"/>
            <a:ext cx="1535113" cy="134938"/>
          </a:xfrm>
          <a:prstGeom prst="leftArrow">
            <a:avLst>
              <a:gd name="adj1" fmla="val 50000"/>
              <a:gd name="adj2" fmla="val 28441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264150" y="0"/>
            <a:ext cx="4336921" cy="5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3000" b="1" dirty="0">
                <a:solidFill>
                  <a:schemeClr val="tx1"/>
                </a:solidFill>
                <a:latin typeface="Kabel Bk BT" pitchFamily="34" charset="0"/>
              </a:rPr>
              <a:t>Bloom’s Taxonomy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384300" y="6462713"/>
            <a:ext cx="6445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100">
                <a:solidFill>
                  <a:schemeClr val="tx1"/>
                </a:solidFill>
                <a:latin typeface="Kabel Bk BT" pitchFamily="34" charset="0"/>
              </a:rPr>
              <a:t>Louisiana State University 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  <a:sym typeface="Wingdings 2" pitchFamily="18" charset="2"/>
              </a:rPr>
              <a:t>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</a:rPr>
              <a:t> Center for Academic Success 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  <a:sym typeface="Wingdings 2" pitchFamily="18" charset="2"/>
              </a:rPr>
              <a:t>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</a:rPr>
              <a:t> B-31 Coates Hall 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  <a:sym typeface="Wingdings 2" pitchFamily="18" charset="2"/>
              </a:rPr>
              <a:t>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</a:rPr>
              <a:t> 225-578-2872 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  <a:sym typeface="Wingdings 2" pitchFamily="18" charset="2"/>
              </a:rPr>
              <a:t></a:t>
            </a:r>
            <a:r>
              <a:rPr lang="en-US" sz="1100">
                <a:solidFill>
                  <a:schemeClr val="tx1"/>
                </a:solidFill>
                <a:latin typeface="Kabel Bk BT" pitchFamily="34" charset="0"/>
              </a:rPr>
              <a:t> www.cas.lsu.edu</a:t>
            </a: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073400" y="3303588"/>
            <a:ext cx="3074988" cy="0"/>
          </a:xfrm>
          <a:custGeom>
            <a:avLst/>
            <a:gdLst>
              <a:gd name="T0" fmla="*/ 0 w 2130"/>
              <a:gd name="T1" fmla="*/ 0 h 1"/>
              <a:gd name="T2" fmla="*/ 2147483647 w 2130"/>
              <a:gd name="T3" fmla="*/ 0 h 1"/>
              <a:gd name="T4" fmla="*/ 0 60000 65536"/>
              <a:gd name="T5" fmla="*/ 0 60000 65536"/>
              <a:gd name="T6" fmla="*/ 0 w 2130"/>
              <a:gd name="T7" fmla="*/ 0 h 1"/>
              <a:gd name="T8" fmla="*/ 2130 w 2130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0" h="1">
                <a:moveTo>
                  <a:pt x="0" y="0"/>
                </a:moveTo>
                <a:lnTo>
                  <a:pt x="21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043363" y="1344613"/>
            <a:ext cx="1135062" cy="1587"/>
          </a:xfrm>
          <a:custGeom>
            <a:avLst/>
            <a:gdLst>
              <a:gd name="T0" fmla="*/ 0 w 786"/>
              <a:gd name="T1" fmla="*/ 0 h 1"/>
              <a:gd name="T2" fmla="*/ 2147483647 w 786"/>
              <a:gd name="T3" fmla="*/ 0 h 1"/>
              <a:gd name="T4" fmla="*/ 0 60000 65536"/>
              <a:gd name="T5" fmla="*/ 0 60000 65536"/>
              <a:gd name="T6" fmla="*/ 0 w 786"/>
              <a:gd name="T7" fmla="*/ 0 h 1"/>
              <a:gd name="T8" fmla="*/ 786 w 78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6" h="1">
                <a:moveTo>
                  <a:pt x="0" y="0"/>
                </a:moveTo>
                <a:lnTo>
                  <a:pt x="78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AutoShape 26"/>
          <p:cNvSpPr>
            <a:spLocks/>
          </p:cNvSpPr>
          <p:nvPr/>
        </p:nvSpPr>
        <p:spPr bwMode="auto">
          <a:xfrm>
            <a:off x="8153400" y="4953000"/>
            <a:ext cx="228600" cy="1143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949950" y="2286000"/>
            <a:ext cx="1593850" cy="10842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>
                <a:solidFill>
                  <a:schemeClr val="tx1"/>
                </a:solidFill>
                <a:latin typeface="Kabel Bk BT" pitchFamily="34" charset="0"/>
              </a:rPr>
              <a:t>Identifying components; determining arrangement, logic, and semantics.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264150" y="2755900"/>
            <a:ext cx="1039813" cy="134938"/>
          </a:xfrm>
          <a:prstGeom prst="rightArrow">
            <a:avLst>
              <a:gd name="adj1" fmla="val 50000"/>
              <a:gd name="adj2" fmla="val 19264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AutoShape 29"/>
          <p:cNvSpPr>
            <a:spLocks/>
          </p:cNvSpPr>
          <p:nvPr/>
        </p:nvSpPr>
        <p:spPr bwMode="auto">
          <a:xfrm>
            <a:off x="8153400" y="2616200"/>
            <a:ext cx="228600" cy="1143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AutoShape 30"/>
          <p:cNvSpPr>
            <a:spLocks/>
          </p:cNvSpPr>
          <p:nvPr/>
        </p:nvSpPr>
        <p:spPr bwMode="auto">
          <a:xfrm>
            <a:off x="8153400" y="647700"/>
            <a:ext cx="228600" cy="1143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366125" y="673100"/>
            <a:ext cx="33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Kabel Bk BT" pitchFamily="34" charset="0"/>
              </a:rPr>
              <a:t>Graduate School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8369300" y="2692400"/>
            <a:ext cx="33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Kabel Bk BT" pitchFamily="34" charset="0"/>
              </a:rPr>
              <a:t>Undergraduate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8356600" y="4953000"/>
            <a:ext cx="33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Kabel Bk BT" pitchFamily="34" charset="0"/>
              </a:rPr>
              <a:t>High School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8100" y="-92094"/>
            <a:ext cx="3871156" cy="16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700" dirty="0">
                <a:solidFill>
                  <a:schemeClr val="tx1"/>
                </a:solidFill>
                <a:latin typeface="Kabel Bk BT" pitchFamily="34" charset="0"/>
              </a:rPr>
              <a:t>This pyramid depicts the different levels of thinking we use when learning. </a:t>
            </a:r>
            <a:r>
              <a:rPr lang="en-US" sz="1700" dirty="0" smtClean="0">
                <a:latin typeface="Kabel Bk BT" pitchFamily="34" charset="0"/>
              </a:rPr>
              <a:t>E</a:t>
            </a:r>
            <a:r>
              <a:rPr lang="en-US" sz="1700" dirty="0" smtClean="0">
                <a:solidFill>
                  <a:schemeClr val="tx1"/>
                </a:solidFill>
                <a:latin typeface="Kabel Bk BT" pitchFamily="34" charset="0"/>
              </a:rPr>
              <a:t>ach </a:t>
            </a:r>
            <a:r>
              <a:rPr lang="en-US" sz="1700" dirty="0">
                <a:solidFill>
                  <a:schemeClr val="tx1"/>
                </a:solidFill>
                <a:latin typeface="Kabel Bk BT" pitchFamily="34" charset="0"/>
              </a:rPr>
              <a:t>level builds on the foundation that precedes it. </a:t>
            </a:r>
            <a:r>
              <a:rPr lang="en-US" sz="1700" dirty="0">
                <a:latin typeface="Kabel Bk BT" pitchFamily="34" charset="0"/>
              </a:rPr>
              <a:t>W</a:t>
            </a:r>
            <a:r>
              <a:rPr lang="en-US" sz="1700" dirty="0" smtClean="0">
                <a:solidFill>
                  <a:schemeClr val="tx1"/>
                </a:solidFill>
                <a:latin typeface="Kabel Bk BT" pitchFamily="34" charset="0"/>
              </a:rPr>
              <a:t>e must learn </a:t>
            </a:r>
            <a:r>
              <a:rPr lang="en-US" sz="1700" dirty="0">
                <a:solidFill>
                  <a:schemeClr val="tx1"/>
                </a:solidFill>
                <a:latin typeface="Kabel Bk BT" pitchFamily="34" charset="0"/>
              </a:rPr>
              <a:t>the lower levels before we can effectively use the skills above.</a:t>
            </a:r>
          </a:p>
        </p:txBody>
      </p:sp>
    </p:spTree>
    <p:extLst>
      <p:ext uri="{BB962C8B-B14F-4D97-AF65-F5344CB8AC3E}">
        <p14:creationId xmlns:p14="http://schemas.microsoft.com/office/powerpoint/2010/main" val="191169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437" y="5871978"/>
            <a:ext cx="838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Class                     Class                         After Class              Preparing for Exams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5176" y="4922122"/>
            <a:ext cx="1566415" cy="19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65843" y="5142418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126914"/>
            <a:ext cx="69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4922" y="3014041"/>
            <a:ext cx="7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518" y="192787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6517" y="5182081"/>
            <a:ext cx="85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Nothing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2766" y="4072620"/>
            <a:ext cx="13664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Preview and map material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98936" y="2905863"/>
            <a:ext cx="1028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reading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20871" y="1689569"/>
            <a:ext cx="175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reading, Take notes,</a:t>
            </a:r>
          </a:p>
          <a:p>
            <a:pPr algn="ctr"/>
            <a:r>
              <a:rPr lang="en-US" sz="1600" dirty="0" smtClean="0"/>
              <a:t>Sample problems.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15176" y="3823091"/>
            <a:ext cx="1566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96155" y="5177336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Attend every class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547147" y="4032668"/>
            <a:ext cx="18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Identify </a:t>
            </a:r>
            <a:r>
              <a:rPr lang="en-US" sz="1600" dirty="0"/>
              <a:t>O</a:t>
            </a:r>
            <a:r>
              <a:rPr lang="en-US" sz="1600" dirty="0" smtClean="0"/>
              <a:t>bjectives</a:t>
            </a:r>
          </a:p>
          <a:p>
            <a:pPr algn="ctr"/>
            <a:r>
              <a:rPr lang="en-US" sz="1600" dirty="0" smtClean="0"/>
              <a:t>&amp; Problem-solving strategies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679042" y="2791787"/>
            <a:ext cx="161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Mental Review. </a:t>
            </a:r>
            <a:r>
              <a:rPr lang="en-US" sz="1600" dirty="0"/>
              <a:t>Coordinate class </a:t>
            </a:r>
          </a:p>
          <a:p>
            <a:pPr algn="ctr"/>
            <a:r>
              <a:rPr lang="en-US" sz="1600" dirty="0"/>
              <a:t>notes &amp; book.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176" y="1568824"/>
            <a:ext cx="1584960" cy="426057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5176" y="2666016"/>
            <a:ext cx="1575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47147" y="4942096"/>
            <a:ext cx="18016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54352" y="3823091"/>
            <a:ext cx="178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557307" y="1577892"/>
            <a:ext cx="1791489" cy="425151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550795" y="2661970"/>
            <a:ext cx="178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4859" y="1773690"/>
            <a:ext cx="188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Treat class as a </a:t>
            </a:r>
          </a:p>
          <a:p>
            <a:pPr algn="ctr"/>
            <a:r>
              <a:rPr lang="en-US" sz="1600" dirty="0" smtClean="0"/>
              <a:t>self-test.  </a:t>
            </a:r>
          </a:p>
          <a:p>
            <a:pPr algn="ctr"/>
            <a:r>
              <a:rPr lang="en-US" sz="1600" dirty="0" smtClean="0"/>
              <a:t>Address weaknesses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678772" y="4960066"/>
            <a:ext cx="165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homework </a:t>
            </a:r>
          </a:p>
          <a:p>
            <a:pPr algn="ctr"/>
            <a:r>
              <a:rPr lang="en-US" sz="1600" dirty="0" smtClean="0"/>
              <a:t>(the last day)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588095" y="4095004"/>
            <a:ext cx="18019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Identify and learn from mistakes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656483" y="2818067"/>
            <a:ext cx="172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Review first, then  use homework a self-test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577094" y="4935529"/>
            <a:ext cx="18016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7424" y="3830114"/>
            <a:ext cx="178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99039" y="1577892"/>
            <a:ext cx="1791489" cy="425151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607424" y="2651576"/>
            <a:ext cx="178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9719" y="1740484"/>
            <a:ext cx="165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</a:t>
            </a:r>
            <a:r>
              <a:rPr lang="en-US" sz="1600" dirty="0" smtClean="0"/>
              <a:t>each mastery.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each the material.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636926" y="4917434"/>
            <a:ext cx="178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Read class slides, Look at homework problems.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636926" y="4912398"/>
            <a:ext cx="18016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47086" y="3812019"/>
            <a:ext cx="178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47086" y="1564136"/>
            <a:ext cx="1791489" cy="425151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6632791" y="2631742"/>
            <a:ext cx="1783104" cy="26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10111" y="3848185"/>
            <a:ext cx="1805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 practice tests to identify objectives, learn from mistakes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54538" y="2719089"/>
            <a:ext cx="1738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Consolidate and review notes.</a:t>
            </a:r>
          </a:p>
          <a:p>
            <a:pPr algn="ctr"/>
            <a:r>
              <a:rPr lang="en-US" sz="1600" dirty="0" smtClean="0"/>
              <a:t>Use practice test as self-test.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672291" y="1586237"/>
            <a:ext cx="1729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Work with classmates, write and share exam questions.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49250" y="6274223"/>
            <a:ext cx="736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Class Format Can Support the Best </a:t>
            </a:r>
            <a:r>
              <a:rPr lang="en-US" sz="2800" dirty="0"/>
              <a:t>P</a:t>
            </a:r>
            <a:r>
              <a:rPr lang="en-US" sz="2800" dirty="0" smtClean="0"/>
              <a:t>ractices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77313" y="315224"/>
            <a:ext cx="158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re-class questions as homework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2209" y="351709"/>
            <a:ext cx="176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Frequent in-class questions &amp; discussions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4333899" y="176411"/>
            <a:ext cx="241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Post-class homework that includes earlier material, prompting recall of information.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20549" y="343409"/>
            <a:ext cx="192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Multiple timed practice exams with feedback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2232" y="104587"/>
            <a:ext cx="7743546" cy="137674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21"/>
            <a:ext cx="6566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3529" y="-74705"/>
            <a:ext cx="84716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In-Class </a:t>
            </a:r>
            <a:r>
              <a:rPr lang="en-US" sz="3200" dirty="0" smtClean="0"/>
              <a:t>Survey &amp; After Intervention.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0" y="4480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Lucida Grande"/>
                <a:cs typeface="Calibri"/>
              </a:rPr>
              <a:t>“I think the information on metacognitive learning strategies will help me learn in this class.”  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Calibri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Lucida Grande"/>
                <a:cs typeface="Calibri"/>
              </a:rPr>
              <a:t>99% strongly agree or agree.</a:t>
            </a:r>
          </a:p>
        </p:txBody>
      </p:sp>
    </p:spTree>
    <p:extLst>
      <p:ext uri="{BB962C8B-B14F-4D97-AF65-F5344CB8AC3E}">
        <p14:creationId xmlns:p14="http://schemas.microsoft.com/office/powerpoint/2010/main" val="421838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21"/>
            <a:ext cx="6566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96471" y="2046110"/>
            <a:ext cx="642470" cy="29293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76614" y="1890888"/>
            <a:ext cx="642470" cy="30845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4429" y="2046109"/>
            <a:ext cx="642470" cy="2947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51948" y="1749777"/>
            <a:ext cx="642470" cy="32435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5581" y="2314224"/>
            <a:ext cx="642470" cy="2383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529" y="-74705"/>
            <a:ext cx="84716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In-Class </a:t>
            </a:r>
            <a:r>
              <a:rPr lang="en-US" sz="3200" dirty="0" smtClean="0"/>
              <a:t>Survey &amp; After Intervention.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0" y="4480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Lucida Grande"/>
                <a:cs typeface="Calibri"/>
              </a:rPr>
              <a:t>“I think the information on metacognitive learning strategies will help me learn in this class.”  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Calibri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Lucida Grande"/>
                <a:cs typeface="Calibri"/>
              </a:rPr>
              <a:t>99% strongly agree or agree.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4827" y="1317350"/>
            <a:ext cx="566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“This is the only class that has encouraged me to strive to be the best I can be. No other professor or TA has ever told me that I can do well in their class. This is also the only class that has given ‘study’ tips.”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58995" y="1317350"/>
            <a:ext cx="5646522" cy="1295742"/>
          </a:xfrm>
          <a:prstGeom prst="wedgeRoundRectCallout">
            <a:avLst>
              <a:gd name="adj1" fmla="val 73220"/>
              <a:gd name="adj2" fmla="val -4952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21"/>
            <a:ext cx="6566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26277" y="26272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6471" y="2046110"/>
            <a:ext cx="642470" cy="29293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76614" y="1890888"/>
            <a:ext cx="642470" cy="30845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4429" y="2046109"/>
            <a:ext cx="642470" cy="2947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51948" y="1749777"/>
            <a:ext cx="642470" cy="32435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5581" y="2314224"/>
            <a:ext cx="642470" cy="2383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529" y="-74705"/>
            <a:ext cx="84716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In-Class </a:t>
            </a:r>
            <a:r>
              <a:rPr lang="en-US" sz="3200" dirty="0" smtClean="0"/>
              <a:t>Survey &amp; After Intervention.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0" y="4480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Lucida Grande"/>
                <a:cs typeface="Calibri"/>
              </a:rPr>
              <a:t>“I think the information on metacognitive learning strategies will help me learn in this class.”  </a:t>
            </a:r>
            <a:r>
              <a:rPr lang="en-US" sz="2400" dirty="0" smtClean="0">
                <a:solidFill>
                  <a:srgbClr val="000000"/>
                </a:solidFill>
                <a:ea typeface="Lucida Grande"/>
                <a:cs typeface="Calibri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Lucida Grande"/>
                <a:cs typeface="Calibri"/>
              </a:rPr>
              <a:t>99% strongly agree or agree.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4827" y="1317350"/>
            <a:ext cx="566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“This is the only class that has encouraged me to strive to be the best I can be. No other professor or TA has ever told me that I can do well in their class. This is also the only class that has given ‘study’ tips.”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58995" y="1317350"/>
            <a:ext cx="5646522" cy="1295742"/>
          </a:xfrm>
          <a:prstGeom prst="wedgeRoundRectCallout">
            <a:avLst>
              <a:gd name="adj1" fmla="val 73220"/>
              <a:gd name="adj2" fmla="val -4952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69333" y="5268591"/>
            <a:ext cx="921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intervention leads to a </a:t>
            </a:r>
            <a:r>
              <a:rPr lang="en-US" sz="2200" dirty="0"/>
              <a:t>g</a:t>
            </a:r>
            <a:r>
              <a:rPr lang="en-US" sz="2200" dirty="0" smtClean="0"/>
              <a:t>rowth mindset and the intention to use metacognitive learning strategies before, in, and after class.</a:t>
            </a:r>
            <a:endParaRPr lang="en-US" sz="22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011674"/>
              </p:ext>
            </p:extLst>
          </p:nvPr>
        </p:nvGraphicFramePr>
        <p:xfrm>
          <a:off x="556251" y="2731723"/>
          <a:ext cx="7557638" cy="250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889" y="3683008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3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5030" y="3983040"/>
            <a:ext cx="687109" cy="154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84" y="1193408"/>
            <a:ext cx="6773168" cy="516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1635" y="184247"/>
            <a:ext cx="65741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“To succeed in this class I need to study differently than I did in High School.”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667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5030" y="3983040"/>
            <a:ext cx="687109" cy="154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84" y="1193408"/>
            <a:ext cx="6773168" cy="516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1635" y="184247"/>
            <a:ext cx="65741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“To succeed in this class I need to study differently than I did in High School.”</a:t>
            </a:r>
          </a:p>
          <a:p>
            <a:pPr algn="ctr"/>
            <a:endParaRPr lang="en-US" sz="2400" b="1" dirty="0"/>
          </a:p>
        </p:txBody>
      </p:sp>
      <p:sp>
        <p:nvSpPr>
          <p:cNvPr id="2" name="Oval 1"/>
          <p:cNvSpPr/>
          <p:nvPr/>
        </p:nvSpPr>
        <p:spPr>
          <a:xfrm rot="4248915">
            <a:off x="3066327" y="2203122"/>
            <a:ext cx="1737267" cy="379380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2144" y="4153648"/>
            <a:ext cx="2917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Strongly Disagree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25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</a:t>
            </a:r>
            <a:r>
              <a:rPr lang="en-US" sz="2300" dirty="0" smtClean="0"/>
              <a:t>reater emphasis is now being given to improving students’ knowledge of science content by allocating more attention to metacognition, epistemology, and student beliefs and attitudes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Seethaler</a:t>
            </a:r>
            <a:r>
              <a:rPr lang="en-US" sz="2300" dirty="0" smtClean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39502" y="5122014"/>
            <a:ext cx="6542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6" y="3536397"/>
            <a:ext cx="7861082" cy="13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4986"/>
            <a:ext cx="8229600" cy="1143000"/>
          </a:xfrm>
        </p:spPr>
        <p:txBody>
          <a:bodyPr/>
          <a:lstStyle/>
          <a:p>
            <a:r>
              <a:rPr lang="en-US" dirty="0"/>
              <a:t>Open-Response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1860"/>
            <a:ext cx="8955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As we reach the end of the semester, your approach for learning and studying General Chemistry has probably settled into a routine. 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Describe </a:t>
            </a:r>
            <a:r>
              <a:rPr lang="en-US" sz="2200" dirty="0"/>
              <a:t>your practices in four paragraphs.  In each paragraph, describe 1) what you do, 2) how/if you changed during the semester, and 3) how the </a:t>
            </a:r>
            <a:r>
              <a:rPr lang="en-US" sz="2200" dirty="0" smtClean="0"/>
              <a:t>class can </a:t>
            </a:r>
            <a:r>
              <a:rPr lang="en-US" sz="2200" dirty="0"/>
              <a:t>be structured to better address your learning in this area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400" dirty="0" smtClean="0"/>
              <a:t>Before </a:t>
            </a:r>
            <a:r>
              <a:rPr lang="en-US" sz="2400" dirty="0"/>
              <a:t>class learning. 	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</a:t>
            </a:r>
            <a:r>
              <a:rPr lang="en-US" sz="2400" dirty="0"/>
              <a:t>-Class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After </a:t>
            </a:r>
            <a:r>
              <a:rPr lang="en-US" sz="2400" dirty="0"/>
              <a:t>class/homework.	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Exam preparation.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21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4986"/>
            <a:ext cx="8229600" cy="1143000"/>
          </a:xfrm>
        </p:spPr>
        <p:txBody>
          <a:bodyPr/>
          <a:lstStyle/>
          <a:p>
            <a:r>
              <a:rPr lang="en-US" dirty="0"/>
              <a:t>Open-Response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1860"/>
            <a:ext cx="8955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As we reach the end of the semester, your approach for learning and studying General Chemistry has probably settled into a routine. 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Describe </a:t>
            </a:r>
            <a:r>
              <a:rPr lang="en-US" sz="2200" dirty="0"/>
              <a:t>your practices in four paragraphs.  In each paragraph, describe 1) what you do, 2) how/if you changed during the semester, and 3) how the </a:t>
            </a:r>
            <a:r>
              <a:rPr lang="en-US" sz="2200" dirty="0" smtClean="0"/>
              <a:t>class can </a:t>
            </a:r>
            <a:r>
              <a:rPr lang="en-US" sz="2200" dirty="0"/>
              <a:t>be structured to better address your learning in this area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400" dirty="0" smtClean="0"/>
              <a:t>Before </a:t>
            </a:r>
            <a:r>
              <a:rPr lang="en-US" sz="2400" dirty="0"/>
              <a:t>class learning. 	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</a:t>
            </a:r>
            <a:r>
              <a:rPr lang="en-US" sz="2400" dirty="0"/>
              <a:t>-Class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After </a:t>
            </a:r>
            <a:r>
              <a:rPr lang="en-US" sz="2400" dirty="0"/>
              <a:t>class/homework.	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Exam preparation.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95187" y="2765781"/>
            <a:ext cx="3254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Textbook &amp; active reading, </a:t>
            </a:r>
          </a:p>
          <a:p>
            <a:pPr algn="ctr"/>
            <a:r>
              <a:rPr lang="en-US" sz="2200" dirty="0" smtClean="0"/>
              <a:t>pre-class homework.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052854" y="2490114"/>
            <a:ext cx="3629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Course Structure &amp; Practices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64406" y="3521112"/>
            <a:ext cx="4741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Note taking by hand, </a:t>
            </a:r>
            <a:r>
              <a:rPr lang="en-US" sz="2200" dirty="0"/>
              <a:t>group </a:t>
            </a:r>
            <a:r>
              <a:rPr lang="en-US" sz="2200" dirty="0" smtClean="0"/>
              <a:t>discussion, identify problem-solving strategies.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Recall/review info., return to textbook, consolidate info., HW as a self-test.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Summarize info., authentic use of practice tests, address weaknesses, teach the material.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392628" y="2433670"/>
            <a:ext cx="4741333" cy="43678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60045" y="4519490"/>
            <a:ext cx="915651" cy="600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60045" y="5448002"/>
            <a:ext cx="915651" cy="600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62866" y="3638958"/>
            <a:ext cx="915651" cy="600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62866" y="2779892"/>
            <a:ext cx="915651" cy="600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646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2919" y="166767"/>
            <a:ext cx="3155978" cy="65934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6765" y="166767"/>
            <a:ext cx="3157524" cy="65934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282919" y="4130515"/>
            <a:ext cx="744092" cy="346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706765" y="3962224"/>
            <a:ext cx="744092" cy="346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H="1">
            <a:off x="7110463" y="4308570"/>
            <a:ext cx="753826" cy="346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27011" y="4111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78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0857" y="3923739"/>
            <a:ext cx="8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72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4878" y="4241758"/>
            <a:ext cx="8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6468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6765" y="166767"/>
            <a:ext cx="3157524" cy="65934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706765" y="3962224"/>
            <a:ext cx="744092" cy="346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H="1">
            <a:off x="7110463" y="4308570"/>
            <a:ext cx="753826" cy="346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50857" y="3923739"/>
            <a:ext cx="8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72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4878" y="4241758"/>
            <a:ext cx="8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75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6468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9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3395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0"/>
            <a:ext cx="869372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174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064275" y="2949394"/>
            <a:ext cx="27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Metacognition Intervention</a:t>
            </a:r>
          </a:p>
          <a:p>
            <a:pPr algn="ctr"/>
            <a:r>
              <a:rPr lang="en-US" dirty="0" smtClean="0"/>
              <a:t>Initial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 rot="16200000">
            <a:off x="-459832" y="1644008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53655" y="4482212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31" name="Rectangle 30"/>
          <p:cNvSpPr/>
          <p:nvPr/>
        </p:nvSpPr>
        <p:spPr>
          <a:xfrm>
            <a:off x="6655732" y="5050080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32" name="Rectangle 31"/>
          <p:cNvSpPr/>
          <p:nvPr/>
        </p:nvSpPr>
        <p:spPr>
          <a:xfrm>
            <a:off x="4641779" y="5050080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932470" y="4807977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749911" y="5289083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39025" y="4778095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094857"/>
              </p:ext>
            </p:extLst>
          </p:nvPr>
        </p:nvGraphicFramePr>
        <p:xfrm>
          <a:off x="687835" y="68047"/>
          <a:ext cx="3879432" cy="386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90233" y="423358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strong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0233" y="267990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weak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0233" y="993122"/>
            <a:ext cx="13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Bounce Back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0978" y="2326253"/>
            <a:ext cx="8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6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832321"/>
              </p:ext>
            </p:extLst>
          </p:nvPr>
        </p:nvGraphicFramePr>
        <p:xfrm>
          <a:off x="302683" y="268110"/>
          <a:ext cx="5398207" cy="282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91211" y="1453442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0900" y="141111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4221" y="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Pre-Class </a:t>
            </a:r>
            <a:r>
              <a:rPr lang="en-US" sz="2400" dirty="0" smtClean="0"/>
              <a:t>Learning Strategy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018267" y="4060619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46768"/>
              </p:ext>
            </p:extLst>
          </p:nvPr>
        </p:nvGraphicFramePr>
        <p:xfrm>
          <a:off x="5864112" y="2636016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6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</a:t>
            </a:r>
            <a:r>
              <a:rPr lang="en-US" sz="2300" dirty="0" smtClean="0"/>
              <a:t>reater emphasis is now being given to improving students’ knowledge of science content by allocating more attention to metacognition, epistemology, and student beliefs and attitudes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Seethaler</a:t>
            </a:r>
            <a:r>
              <a:rPr lang="en-US" sz="2300" dirty="0" smtClean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39502" y="5122014"/>
            <a:ext cx="654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More than 50</a:t>
            </a:r>
            <a:r>
              <a:rPr lang="en-US" sz="3000" dirty="0"/>
              <a:t> </a:t>
            </a:r>
            <a:r>
              <a:rPr lang="en-US" sz="3000" dirty="0" smtClean="0"/>
              <a:t>presentations discussed student metacognition.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6" y="3536397"/>
            <a:ext cx="7861082" cy="13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322940"/>
              </p:ext>
            </p:extLst>
          </p:nvPr>
        </p:nvGraphicFramePr>
        <p:xfrm>
          <a:off x="302683" y="268110"/>
          <a:ext cx="5398207" cy="282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734856"/>
              </p:ext>
            </p:extLst>
          </p:nvPr>
        </p:nvGraphicFramePr>
        <p:xfrm>
          <a:off x="329678" y="3521779"/>
          <a:ext cx="5371212" cy="32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91211" y="1453442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50144" y="5150555"/>
            <a:ext cx="126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Changing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0900" y="141111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0444" y="3290946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Changing Strategy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4221" y="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Pre-Class </a:t>
            </a:r>
            <a:r>
              <a:rPr lang="en-US" sz="2400" dirty="0" smtClean="0"/>
              <a:t>Learning Strategy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018267" y="4060619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840623"/>
              </p:ext>
            </p:extLst>
          </p:nvPr>
        </p:nvGraphicFramePr>
        <p:xfrm>
          <a:off x="5864112" y="2636016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832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81631"/>
              </p:ext>
            </p:extLst>
          </p:nvPr>
        </p:nvGraphicFramePr>
        <p:xfrm>
          <a:off x="302683" y="268110"/>
          <a:ext cx="5398207" cy="282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91211" y="1453442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0900" y="141111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4221" y="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Pre-Class </a:t>
            </a:r>
            <a:r>
              <a:rPr lang="en-US" sz="2400" dirty="0" smtClean="0"/>
              <a:t>Learning Strategy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261556" y="889000"/>
            <a:ext cx="3014010" cy="5898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009662"/>
              </p:ext>
            </p:extLst>
          </p:nvPr>
        </p:nvGraphicFramePr>
        <p:xfrm>
          <a:off x="329678" y="3521779"/>
          <a:ext cx="5371212" cy="32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-450144" y="5150555"/>
            <a:ext cx="126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Changing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0444" y="3290946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Changing Strategy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1556" y="4412723"/>
            <a:ext cx="1439334" cy="15573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77157" y="567123"/>
            <a:ext cx="4572000" cy="5909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“At the beginning of the year I would never read or prepare before class, this was mainly because I had already taken AP Chemistry.  </a:t>
            </a:r>
            <a:r>
              <a:rPr lang="en-US" dirty="0"/>
              <a:t>This made me think that I already knew what I was learning.  That turned out not to be the complete truth</a:t>
            </a:r>
            <a:r>
              <a:rPr lang="is-IS" dirty="0"/>
              <a:t>…</a:t>
            </a:r>
          </a:p>
          <a:p>
            <a:endParaRPr lang="is-IS" i="1" dirty="0"/>
          </a:p>
          <a:p>
            <a:r>
              <a:rPr lang="en-US" b="1" dirty="0">
                <a:solidFill>
                  <a:srgbClr val="FF0000"/>
                </a:solidFill>
              </a:rPr>
              <a:t>After the first exam when I got an A, my pre-class preparation sunk even lower </a:t>
            </a:r>
            <a:r>
              <a:rPr lang="en-US" dirty="0"/>
              <a:t>as I thought that I did not even need to look at the material to do good in the class.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After I didn’t do too well on the second midterm</a:t>
            </a:r>
            <a:r>
              <a:rPr lang="en-US" dirty="0"/>
              <a:t>, </a:t>
            </a:r>
            <a:r>
              <a:rPr lang="en-US" b="1" dirty="0"/>
              <a:t>I started reading the chapter and doing practice problems before the material was discussed in class.  </a:t>
            </a:r>
          </a:p>
          <a:p>
            <a:endParaRPr lang="en-US" dirty="0"/>
          </a:p>
          <a:p>
            <a:r>
              <a:rPr lang="en-US" dirty="0"/>
              <a:t>This greatly improved my understanding on the material and using the suggested before-class study skills helped me get a much better grade on my third midterm.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4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8203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514" y="694382"/>
            <a:ext cx="38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Strong </a:t>
            </a:r>
            <a:r>
              <a:rPr lang="en-US" sz="2000" b="1" dirty="0"/>
              <a:t>performers</a:t>
            </a:r>
            <a:r>
              <a:rPr lang="en-US" sz="2000" dirty="0"/>
              <a:t>: Changed </a:t>
            </a:r>
            <a:r>
              <a:rPr lang="en-US" sz="2000" dirty="0" smtClean="0"/>
              <a:t>strategies as needed.</a:t>
            </a:r>
          </a:p>
          <a:p>
            <a:pPr algn="ctr"/>
            <a:r>
              <a:rPr lang="en-US" sz="2000" dirty="0" smtClean="0"/>
              <a:t> “I seemed </a:t>
            </a:r>
            <a:r>
              <a:rPr lang="en-US" sz="2000" dirty="0"/>
              <a:t>behind in the </a:t>
            </a:r>
            <a:r>
              <a:rPr lang="en-US" sz="2000" dirty="0" smtClean="0"/>
              <a:t>lecture”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69899" y="704617"/>
            <a:ext cx="3009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Bounce Back</a:t>
            </a:r>
            <a:r>
              <a:rPr lang="en-US" sz="2000" dirty="0" smtClean="0"/>
              <a:t>: Initially poor metacognition, reinforced by early success.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588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514" y="694382"/>
            <a:ext cx="38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Strong </a:t>
            </a:r>
            <a:r>
              <a:rPr lang="en-US" sz="2000" b="1" dirty="0"/>
              <a:t>performers</a:t>
            </a:r>
            <a:r>
              <a:rPr lang="en-US" sz="2000" dirty="0"/>
              <a:t>: Changed </a:t>
            </a:r>
            <a:r>
              <a:rPr lang="en-US" sz="2000" dirty="0" smtClean="0"/>
              <a:t>strategies as needed.</a:t>
            </a:r>
          </a:p>
          <a:p>
            <a:pPr algn="ctr"/>
            <a:r>
              <a:rPr lang="en-US" sz="2000" dirty="0" smtClean="0"/>
              <a:t> “I seemed </a:t>
            </a:r>
            <a:r>
              <a:rPr lang="en-US" sz="2000" dirty="0"/>
              <a:t>behind in the </a:t>
            </a:r>
            <a:r>
              <a:rPr lang="en-US" sz="2000" dirty="0" smtClean="0"/>
              <a:t>lecture”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69899" y="704617"/>
            <a:ext cx="3009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Bounce Back</a:t>
            </a:r>
            <a:r>
              <a:rPr lang="en-US" sz="2000" dirty="0" smtClean="0"/>
              <a:t>: Initially poor metacognition, reinforced </a:t>
            </a:r>
            <a:r>
              <a:rPr lang="en-US" sz="2000" dirty="0"/>
              <a:t>by early success.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  <p:sp>
        <p:nvSpPr>
          <p:cNvPr id="31" name="Rectangle 30"/>
          <p:cNvSpPr/>
          <p:nvPr/>
        </p:nvSpPr>
        <p:spPr>
          <a:xfrm>
            <a:off x="969899" y="694382"/>
            <a:ext cx="3009435" cy="11014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514" y="694382"/>
            <a:ext cx="38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Strong </a:t>
            </a:r>
            <a:r>
              <a:rPr lang="en-US" sz="2000" b="1" dirty="0"/>
              <a:t>performers</a:t>
            </a:r>
            <a:r>
              <a:rPr lang="en-US" sz="2000" dirty="0"/>
              <a:t>: Changed </a:t>
            </a:r>
            <a:r>
              <a:rPr lang="en-US" sz="2000" dirty="0" smtClean="0"/>
              <a:t>strategies as needed.</a:t>
            </a:r>
          </a:p>
          <a:p>
            <a:pPr algn="ctr"/>
            <a:r>
              <a:rPr lang="en-US" sz="2000" dirty="0" smtClean="0"/>
              <a:t> “I seemed </a:t>
            </a:r>
            <a:r>
              <a:rPr lang="en-US" sz="2000" dirty="0"/>
              <a:t>behind in the </a:t>
            </a:r>
            <a:r>
              <a:rPr lang="en-US" sz="2000" dirty="0" smtClean="0"/>
              <a:t>lecture”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69899" y="704617"/>
            <a:ext cx="3009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Bounce Back</a:t>
            </a:r>
            <a:r>
              <a:rPr lang="en-US" sz="2000" dirty="0" smtClean="0"/>
              <a:t>: Initially poor metacognition, reinforced </a:t>
            </a:r>
            <a:r>
              <a:rPr lang="en-US" sz="2000" dirty="0"/>
              <a:t>by early success.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  <p:sp>
        <p:nvSpPr>
          <p:cNvPr id="31" name="Rectangle 30"/>
          <p:cNvSpPr/>
          <p:nvPr/>
        </p:nvSpPr>
        <p:spPr>
          <a:xfrm>
            <a:off x="969899" y="694382"/>
            <a:ext cx="3009435" cy="11014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569246" y="4471104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106754"/>
              </p:ext>
            </p:extLst>
          </p:nvPr>
        </p:nvGraphicFramePr>
        <p:xfrm>
          <a:off x="5415091" y="3046501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145179" y="3245404"/>
            <a:ext cx="461850" cy="1090353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4569246" y="4471104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160959"/>
              </p:ext>
            </p:extLst>
          </p:nvPr>
        </p:nvGraphicFramePr>
        <p:xfrm>
          <a:off x="5415091" y="3046501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145179" y="3245404"/>
            <a:ext cx="461850" cy="1090353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650" y="223959"/>
            <a:ext cx="504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“At the beginning of the year I would never read or prepare before class, this was mainly because I had already taken AP Chemistry.  </a:t>
            </a:r>
            <a:r>
              <a:rPr lang="en-US" sz="2000" dirty="0"/>
              <a:t>This made me think that I already knew what I was learning.  That turned out not to be the complete truth</a:t>
            </a:r>
            <a:r>
              <a:rPr lang="is-IS" sz="2000" dirty="0" smtClean="0"/>
              <a:t>…</a:t>
            </a:r>
          </a:p>
          <a:p>
            <a:endParaRPr lang="is-IS" sz="2000" i="1" dirty="0"/>
          </a:p>
          <a:p>
            <a:r>
              <a:rPr lang="en-US" sz="2000" b="1" dirty="0">
                <a:solidFill>
                  <a:srgbClr val="FF0000"/>
                </a:solidFill>
              </a:rPr>
              <a:t>After the first exam when I got an A, my pre-class preparation sunk even lower </a:t>
            </a:r>
            <a:r>
              <a:rPr lang="en-US" sz="2000" dirty="0"/>
              <a:t>as I thought that I did not even need to look at the material to do good in the class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After I didn’t do too well on the second midterm</a:t>
            </a:r>
            <a:r>
              <a:rPr lang="en-US" sz="2000" dirty="0"/>
              <a:t>, </a:t>
            </a:r>
            <a:r>
              <a:rPr lang="en-US" sz="2000" b="1" dirty="0"/>
              <a:t>I started reading the chapter and doing practice problems before the material was discussed in class. 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/>
              <a:t>This greatly improved my understanding on the material and using the suggested before-class study skills helped me get a much better grade on my third midterm.”</a:t>
            </a:r>
          </a:p>
        </p:txBody>
      </p:sp>
    </p:spTree>
    <p:extLst>
      <p:ext uri="{BB962C8B-B14F-4D97-AF65-F5344CB8AC3E}">
        <p14:creationId xmlns:p14="http://schemas.microsoft.com/office/powerpoint/2010/main" val="74401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514" y="694382"/>
            <a:ext cx="38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</a:t>
            </a:r>
            <a:r>
              <a:rPr lang="en-US" sz="2000" dirty="0"/>
              <a:t>performers: Changed </a:t>
            </a:r>
            <a:r>
              <a:rPr lang="en-US" sz="2000" dirty="0" smtClean="0"/>
              <a:t>strategies as needed.</a:t>
            </a:r>
          </a:p>
          <a:p>
            <a:pPr algn="ctr"/>
            <a:r>
              <a:rPr lang="en-US" sz="2000" dirty="0" smtClean="0"/>
              <a:t> “I seemed </a:t>
            </a:r>
            <a:r>
              <a:rPr lang="en-US" sz="2000" dirty="0"/>
              <a:t>behind in the </a:t>
            </a:r>
            <a:r>
              <a:rPr lang="en-US" sz="2000" dirty="0" smtClean="0"/>
              <a:t>lecture”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69899" y="704617"/>
            <a:ext cx="30094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Bounce Back: Initially poor metacognition, reinforced </a:t>
            </a:r>
            <a:r>
              <a:rPr lang="en-US" sz="2000" dirty="0"/>
              <a:t>by early success.</a:t>
            </a:r>
          </a:p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  <p:sp>
        <p:nvSpPr>
          <p:cNvPr id="27" name="Rectangle 26"/>
          <p:cNvSpPr/>
          <p:nvPr/>
        </p:nvSpPr>
        <p:spPr>
          <a:xfrm>
            <a:off x="-14114" y="3030959"/>
            <a:ext cx="7605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sz="2000" dirty="0"/>
              <a:t>“I felt overwhelmed when I read the </a:t>
            </a:r>
            <a:r>
              <a:rPr lang="en-US" sz="2000" dirty="0" smtClean="0"/>
              <a:t>textbook </a:t>
            </a:r>
            <a:r>
              <a:rPr lang="en-US" sz="2000" dirty="0"/>
              <a:t>without an idea or explanation from lecture.</a:t>
            </a:r>
            <a:r>
              <a:rPr lang="en-US" sz="2000" dirty="0" smtClean="0"/>
              <a:t>”</a:t>
            </a:r>
            <a:endParaRPr lang="en-US" sz="2000" dirty="0"/>
          </a:p>
          <a:p>
            <a:pPr marL="225425" indent="-225425">
              <a:buFont typeface="Arial"/>
              <a:buChar char="•"/>
            </a:pPr>
            <a:r>
              <a:rPr lang="en-US" sz="2000" dirty="0"/>
              <a:t>“I became less sure of what to write down</a:t>
            </a:r>
            <a:r>
              <a:rPr lang="en-US" sz="2000" dirty="0" smtClean="0"/>
              <a:t>”</a:t>
            </a:r>
          </a:p>
          <a:p>
            <a:pPr marL="225425" indent="-225425">
              <a:buFont typeface="Arial"/>
              <a:buChar char="•"/>
            </a:pPr>
            <a:r>
              <a:rPr lang="en-US" sz="2000" dirty="0" smtClean="0"/>
              <a:t>“No time (to do more)”</a:t>
            </a:r>
            <a:endParaRPr lang="en-US" sz="2000" dirty="0"/>
          </a:p>
          <a:p>
            <a:pPr marL="225425" indent="-225425">
              <a:buFont typeface="Arial"/>
              <a:buChar char="•"/>
            </a:pPr>
            <a:r>
              <a:rPr lang="en-US" sz="2000" dirty="0" smtClean="0"/>
              <a:t>“If </a:t>
            </a:r>
            <a:r>
              <a:rPr lang="en-US" sz="2000" dirty="0"/>
              <a:t>I could go back in time, instead of just reading the slides, I would have also read the actual chapter and </a:t>
            </a:r>
            <a:r>
              <a:rPr lang="en-US" sz="2000" dirty="0" smtClean="0"/>
              <a:t>summarize each </a:t>
            </a:r>
            <a:r>
              <a:rPr lang="en-US" sz="2000" dirty="0"/>
              <a:t>section.</a:t>
            </a:r>
            <a:r>
              <a:rPr lang="en-US" sz="2000" dirty="0" smtClean="0"/>
              <a:t>”</a:t>
            </a:r>
          </a:p>
          <a:p>
            <a:endParaRPr lang="en-US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-155224" y="1774024"/>
            <a:ext cx="221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89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23422" y="1711986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4625499" y="2279854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11546" y="2279854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02237" y="2037751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9678" y="2518857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8792" y="2007869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514" y="694382"/>
            <a:ext cx="382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</a:t>
            </a:r>
            <a:r>
              <a:rPr lang="en-US" sz="2000" dirty="0"/>
              <a:t>performers: Changed </a:t>
            </a:r>
            <a:r>
              <a:rPr lang="en-US" sz="2000" dirty="0" smtClean="0"/>
              <a:t>strategies as needed.</a:t>
            </a:r>
          </a:p>
          <a:p>
            <a:pPr algn="ctr"/>
            <a:r>
              <a:rPr lang="en-US" sz="2000" dirty="0" smtClean="0"/>
              <a:t> “I seemed </a:t>
            </a:r>
            <a:r>
              <a:rPr lang="en-US" sz="2000" dirty="0"/>
              <a:t>behind in the </a:t>
            </a:r>
            <a:r>
              <a:rPr lang="en-US" sz="2000" dirty="0" smtClean="0"/>
              <a:t>lecture”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4445" y="1711182"/>
            <a:ext cx="3245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  <a:r>
              <a:rPr lang="en-US" sz="2200" dirty="0" smtClean="0"/>
              <a:t>eeper leaning strategies were used by the more successful students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69899" y="704617"/>
            <a:ext cx="3009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Bounce Back: Initially poor metacognition, reinforced by early success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27435" y="0"/>
            <a:ext cx="3037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Pre-Class Learning</a:t>
            </a:r>
            <a:endParaRPr lang="en-US" sz="3000" dirty="0"/>
          </a:p>
        </p:txBody>
      </p:sp>
      <p:sp>
        <p:nvSpPr>
          <p:cNvPr id="27" name="Rectangle 26"/>
          <p:cNvSpPr/>
          <p:nvPr/>
        </p:nvSpPr>
        <p:spPr>
          <a:xfrm>
            <a:off x="-14114" y="3030959"/>
            <a:ext cx="7605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sz="2000" dirty="0"/>
              <a:t>“I felt overwhelmed when I read the </a:t>
            </a:r>
            <a:r>
              <a:rPr lang="en-US" sz="2000" dirty="0" smtClean="0"/>
              <a:t>textbook </a:t>
            </a:r>
            <a:r>
              <a:rPr lang="en-US" sz="2000" dirty="0"/>
              <a:t>without an idea or explanation from lecture.</a:t>
            </a:r>
            <a:r>
              <a:rPr lang="en-US" sz="2000" dirty="0" smtClean="0"/>
              <a:t>”</a:t>
            </a:r>
            <a:endParaRPr lang="en-US" sz="2000" dirty="0"/>
          </a:p>
          <a:p>
            <a:pPr marL="225425" indent="-225425">
              <a:buFont typeface="Arial"/>
              <a:buChar char="•"/>
            </a:pPr>
            <a:r>
              <a:rPr lang="en-US" sz="2000" dirty="0"/>
              <a:t>“I became less sure of what to write down</a:t>
            </a:r>
            <a:r>
              <a:rPr lang="en-US" sz="2000" dirty="0" smtClean="0"/>
              <a:t>”</a:t>
            </a:r>
          </a:p>
          <a:p>
            <a:pPr marL="225425" indent="-225425">
              <a:buFont typeface="Arial"/>
              <a:buChar char="•"/>
            </a:pPr>
            <a:r>
              <a:rPr lang="en-US" sz="2000" dirty="0" smtClean="0"/>
              <a:t>“No time (to do more)”</a:t>
            </a:r>
            <a:endParaRPr lang="en-US" sz="2000" dirty="0"/>
          </a:p>
          <a:p>
            <a:pPr marL="225425" indent="-225425">
              <a:buFont typeface="Arial"/>
              <a:buChar char="•"/>
            </a:pPr>
            <a:r>
              <a:rPr lang="en-US" sz="2000" dirty="0" smtClean="0"/>
              <a:t>“If </a:t>
            </a:r>
            <a:r>
              <a:rPr lang="en-US" sz="2000" dirty="0"/>
              <a:t>I could go back in time, instead of just reading the slides, I would have also read the actual chapter and </a:t>
            </a:r>
            <a:r>
              <a:rPr lang="en-US" sz="2000" dirty="0" smtClean="0"/>
              <a:t>summarize each </a:t>
            </a:r>
            <a:r>
              <a:rPr lang="en-US" sz="2000" dirty="0"/>
              <a:t>section.</a:t>
            </a:r>
            <a:r>
              <a:rPr lang="en-US" sz="2000" dirty="0" smtClean="0"/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4114" y="3059181"/>
            <a:ext cx="7366003" cy="18938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2935" y="5132213"/>
            <a:ext cx="447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There are many ways to support the reading of a textbook.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950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740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54" y="3540440"/>
            <a:ext cx="2273273" cy="33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Greater emphasis is now being given to improving students’ knowledge of science content by allocating more attention to metacognition, epistemology, and student beliefs and attitudes (</a:t>
            </a:r>
            <a:r>
              <a:rPr lang="en-US" sz="2300" dirty="0" err="1"/>
              <a:t>Seethaler</a:t>
            </a:r>
            <a:r>
              <a:rPr lang="en-US" sz="2300" dirty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41" y="2383435"/>
            <a:ext cx="5249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Learner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Metacognitive knowledge.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concepts mastered and those requiring further </a:t>
            </a:r>
            <a:r>
              <a:rPr lang="en-US" dirty="0" smtClean="0"/>
              <a:t>study.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strategies for learning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how, and when, to use different strategies.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6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740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64504" y="485522"/>
            <a:ext cx="1624770" cy="4481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32721" y="1008392"/>
            <a:ext cx="2259737" cy="54154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54" y="3540440"/>
            <a:ext cx="2273273" cy="33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740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64504" y="485522"/>
            <a:ext cx="1624770" cy="4481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32721" y="1008392"/>
            <a:ext cx="2259737" cy="54154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64504" y="2997594"/>
            <a:ext cx="5527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54" y="3540440"/>
            <a:ext cx="2273273" cy="33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740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64504" y="485522"/>
            <a:ext cx="1624770" cy="4481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32721" y="1008392"/>
            <a:ext cx="2259737" cy="54154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832" y="3326967"/>
            <a:ext cx="6479573" cy="9680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64504" y="2997594"/>
            <a:ext cx="5527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54" y="3540440"/>
            <a:ext cx="2273273" cy="33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847"/>
            <a:ext cx="8358094" cy="4839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 (headings)"/>
                <a:cs typeface="Calibri (headings)"/>
              </a:rPr>
              <a:t>Before </a:t>
            </a:r>
            <a:r>
              <a:rPr lang="en-US" sz="2000" dirty="0">
                <a:latin typeface="Calibri (headings)"/>
                <a:cs typeface="Calibri (headings)"/>
              </a:rPr>
              <a:t>class</a:t>
            </a:r>
            <a:r>
              <a:rPr lang="is-IS" sz="2000" dirty="0">
                <a:latin typeface="Calibri (headings)"/>
                <a:cs typeface="Calibri (headings)"/>
              </a:rPr>
              <a:t>…</a:t>
            </a:r>
            <a:r>
              <a:rPr lang="en-US" sz="2000" dirty="0">
                <a:latin typeface="Calibri (headings)"/>
                <a:cs typeface="Calibri (headings)"/>
              </a:rPr>
              <a:t>I just skim the material within the textbook.  There is no need for me to intensely study the material before I come to class as I have a tutor.</a:t>
            </a:r>
            <a:br>
              <a:rPr lang="en-US" sz="2000" dirty="0">
                <a:latin typeface="Calibri (headings)"/>
                <a:cs typeface="Calibri (headings)"/>
              </a:rPr>
            </a:br>
            <a:r>
              <a:rPr lang="en-US" sz="2000" dirty="0">
                <a:latin typeface="Calibri (headings)"/>
                <a:cs typeface="Calibri (headings)"/>
              </a:rPr>
              <a:t/>
            </a:r>
            <a:br>
              <a:rPr lang="en-US" sz="2000" dirty="0">
                <a:latin typeface="Calibri (headings)"/>
                <a:cs typeface="Calibri (headings)"/>
              </a:rPr>
            </a:br>
            <a:r>
              <a:rPr lang="en-US" sz="2000" dirty="0">
                <a:latin typeface="Calibri (headings)"/>
                <a:cs typeface="Calibri (headings)"/>
              </a:rPr>
              <a:t>I feel as though the class is too rushed, and I hate the notion set in place by the chemistry department that we should be masters of material that most have never seen before we even step into class. I feel the class needs to be oriented towards thoroughly leaning the material (in the classroom) rather than outside the classroom as most students cannot teach themselves the material.  I know I cannot.</a:t>
            </a:r>
            <a:br>
              <a:rPr lang="en-US" sz="2000" dirty="0">
                <a:latin typeface="Calibri (headings)"/>
                <a:cs typeface="Calibri (headings)"/>
              </a:rPr>
            </a:br>
            <a:r>
              <a:rPr lang="en-US" sz="2000" dirty="0">
                <a:latin typeface="Calibri (headings)"/>
                <a:cs typeface="Calibri (headings)"/>
              </a:rPr>
              <a:t/>
            </a:r>
            <a:br>
              <a:rPr lang="en-US" sz="2000" dirty="0">
                <a:latin typeface="Calibri (headings)"/>
                <a:cs typeface="Calibri (headings)"/>
              </a:rPr>
            </a:br>
            <a:r>
              <a:rPr lang="en-US" sz="2000" dirty="0">
                <a:latin typeface="Calibri (headings)"/>
                <a:cs typeface="Calibri (headings)"/>
              </a:rPr>
              <a:t>(In the classroom) The class needs to be slowed down significantly and go in more depth for me to understand it.  I got a tutor around half way through the semester, as I tried teaching myself and it did not work out</a:t>
            </a:r>
            <a:r>
              <a:rPr lang="en-US" sz="2000" dirty="0" smtClean="0">
                <a:latin typeface="Calibri (headings)"/>
                <a:cs typeface="Calibri (headings)"/>
              </a:rPr>
              <a:t>.           </a:t>
            </a:r>
            <a:r>
              <a:rPr lang="en-US" sz="2000" dirty="0">
                <a:latin typeface="Calibri (headings)"/>
                <a:cs typeface="Calibri (headings)"/>
              </a:rPr>
              <a:t/>
            </a:r>
            <a:br>
              <a:rPr lang="en-US" sz="2000" dirty="0">
                <a:latin typeface="Calibri (headings)"/>
                <a:cs typeface="Calibri (headings)"/>
              </a:rPr>
            </a:br>
            <a:endParaRPr lang="en-US" sz="2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35165" y="360636"/>
            <a:ext cx="8580129" cy="5058577"/>
          </a:xfrm>
          <a:prstGeom prst="wedgeRoundRectCallout">
            <a:avLst>
              <a:gd name="adj1" fmla="val -33806"/>
              <a:gd name="adj2" fmla="val 6312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482521"/>
              </p:ext>
            </p:extLst>
          </p:nvPr>
        </p:nvGraphicFramePr>
        <p:xfrm>
          <a:off x="192277" y="72826"/>
          <a:ext cx="7128216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In-Class,</a:t>
            </a:r>
            <a:br>
              <a:rPr lang="en-US" dirty="0" smtClean="0"/>
            </a:br>
            <a:r>
              <a:rPr lang="en-US" dirty="0" smtClean="0"/>
              <a:t>Post-Class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018267" y="4427505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06174"/>
              </p:ext>
            </p:extLst>
          </p:nvPr>
        </p:nvGraphicFramePr>
        <p:xfrm>
          <a:off x="5864112" y="3002902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89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034964"/>
              </p:ext>
            </p:extLst>
          </p:nvPr>
        </p:nvGraphicFramePr>
        <p:xfrm>
          <a:off x="192277" y="72826"/>
          <a:ext cx="7128216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In-Class,</a:t>
            </a:r>
            <a:br>
              <a:rPr lang="en-US" dirty="0" smtClean="0"/>
            </a:br>
            <a:r>
              <a:rPr lang="en-US" dirty="0" smtClean="0"/>
              <a:t>Post-Class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431" y="-68282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435761" y="1325024"/>
            <a:ext cx="384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018267" y="4427505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070838"/>
              </p:ext>
            </p:extLst>
          </p:nvPr>
        </p:nvGraphicFramePr>
        <p:xfrm>
          <a:off x="5864112" y="3002902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7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612160"/>
              </p:ext>
            </p:extLst>
          </p:nvPr>
        </p:nvGraphicFramePr>
        <p:xfrm>
          <a:off x="192277" y="72826"/>
          <a:ext cx="7128216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In-Class,</a:t>
            </a:r>
            <a:br>
              <a:rPr lang="en-US" dirty="0" smtClean="0"/>
            </a:br>
            <a:r>
              <a:rPr lang="en-US" dirty="0" smtClean="0"/>
              <a:t>Post-Class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431" y="-68282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435761" y="1325024"/>
            <a:ext cx="384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3444" y="906940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302000" y="1367357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018267" y="4427505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833681"/>
              </p:ext>
            </p:extLst>
          </p:nvPr>
        </p:nvGraphicFramePr>
        <p:xfrm>
          <a:off x="5864112" y="3002902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41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09184"/>
              </p:ext>
            </p:extLst>
          </p:nvPr>
        </p:nvGraphicFramePr>
        <p:xfrm>
          <a:off x="192277" y="72826"/>
          <a:ext cx="7128216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In-Class,</a:t>
            </a:r>
            <a:br>
              <a:rPr lang="en-US" dirty="0" smtClean="0"/>
            </a:br>
            <a:r>
              <a:rPr lang="en-US" dirty="0" smtClean="0"/>
              <a:t>Post-Class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431" y="-68282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435761" y="1325024"/>
            <a:ext cx="384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3444" y="906940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302000" y="1367357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254425" y="153697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18267" y="4427505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691466"/>
              </p:ext>
            </p:extLst>
          </p:nvPr>
        </p:nvGraphicFramePr>
        <p:xfrm>
          <a:off x="5864112" y="3002902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78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219986"/>
              </p:ext>
            </p:extLst>
          </p:nvPr>
        </p:nvGraphicFramePr>
        <p:xfrm>
          <a:off x="192277" y="72826"/>
          <a:ext cx="7128216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In-Class,</a:t>
            </a:r>
            <a:br>
              <a:rPr lang="en-US" dirty="0" smtClean="0"/>
            </a:br>
            <a:r>
              <a:rPr lang="en-US" dirty="0" smtClean="0"/>
              <a:t>Post-Class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431" y="-68282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435761" y="1325024"/>
            <a:ext cx="384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3444" y="906940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302000" y="1367357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254425" y="153697"/>
            <a:ext cx="384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18267" y="4427505"/>
            <a:ext cx="16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MT (%)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382800"/>
              </p:ext>
            </p:extLst>
          </p:nvPr>
        </p:nvGraphicFramePr>
        <p:xfrm>
          <a:off x="5864112" y="3002902"/>
          <a:ext cx="3166504" cy="333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88" y="3031958"/>
            <a:ext cx="4662311" cy="249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" y="5863935"/>
            <a:ext cx="5131044" cy="9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Exam Prep.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68246"/>
              </p:ext>
            </p:extLst>
          </p:nvPr>
        </p:nvGraphicFramePr>
        <p:xfrm>
          <a:off x="423354" y="26969"/>
          <a:ext cx="6738380" cy="33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46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Greater emphasis is now being given to improving students’ knowledge of science content by allocating more attention to metacognition, epistemology, and student beliefs and attitudes (</a:t>
            </a:r>
            <a:r>
              <a:rPr lang="en-US" sz="2300" dirty="0" err="1"/>
              <a:t>Seethaler</a:t>
            </a:r>
            <a:r>
              <a:rPr lang="en-US" sz="2300" dirty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41" y="2383435"/>
            <a:ext cx="5249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Learner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Metacognitive knowledge.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concepts mastered and those requiring further </a:t>
            </a:r>
            <a:r>
              <a:rPr lang="en-US" dirty="0" smtClean="0"/>
              <a:t>study.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strategies for learning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how, and when, to use different strategies.</a:t>
            </a:r>
          </a:p>
          <a:p>
            <a:endParaRPr lang="en-US" dirty="0" smtClean="0"/>
          </a:p>
          <a:p>
            <a:r>
              <a:rPr lang="en-US" b="1" dirty="0"/>
              <a:t>Motivation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Behavior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84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20616" y="360141"/>
            <a:ext cx="21637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Exam Prep.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705" y="3313241"/>
            <a:ext cx="8781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only used class slides and notes.  I thought this would be enough.”  </a:t>
            </a:r>
            <a:r>
              <a:rPr lang="en-US" sz="2000" b="1" dirty="0" smtClean="0"/>
              <a:t>Decline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return to note packets, then make an important ideas sheet, then return to the important ideas/possible exam question lists I wrote </a:t>
            </a:r>
            <a:r>
              <a:rPr lang="en-US" sz="2000" dirty="0" smtClean="0"/>
              <a:t>down (after each class) </a:t>
            </a:r>
            <a:r>
              <a:rPr lang="en-US" sz="2000" dirty="0"/>
              <a:t>and make sure all of those points are addressed on the important concept </a:t>
            </a:r>
            <a:r>
              <a:rPr lang="en-US" sz="2000" dirty="0" smtClean="0"/>
              <a:t>page. I </a:t>
            </a:r>
            <a:r>
              <a:rPr lang="en-US" sz="2000" dirty="0"/>
              <a:t>then begin taking practice tests and go over with a friend the answers and we explain the ones we get wrong to each other.  </a:t>
            </a:r>
            <a:r>
              <a:rPr lang="en-US" sz="2000" dirty="0" smtClean="0"/>
              <a:t>The </a:t>
            </a:r>
            <a:r>
              <a:rPr lang="en-US" sz="2000" dirty="0"/>
              <a:t>night before the exam we go to a whiteboard and we rotate teaching different sections</a:t>
            </a:r>
            <a:r>
              <a:rPr lang="en-US" sz="2000" dirty="0" smtClean="0"/>
              <a:t>.” </a:t>
            </a:r>
            <a:r>
              <a:rPr lang="en-US" sz="2000" b="1" dirty="0" smtClean="0"/>
              <a:t>Strong</a:t>
            </a:r>
          </a:p>
          <a:p>
            <a:endParaRPr lang="en-US" sz="2000" dirty="0"/>
          </a:p>
          <a:p>
            <a:r>
              <a:rPr lang="en-US" sz="2000" dirty="0" smtClean="0"/>
              <a:t>“Cramming, not </a:t>
            </a:r>
            <a:r>
              <a:rPr lang="en-US" sz="2000" dirty="0"/>
              <a:t>actually learning.  If I could go back and do it again I would actually try to study for awhile before the exam</a:t>
            </a:r>
            <a:r>
              <a:rPr lang="en-US" sz="2000" dirty="0" smtClean="0"/>
              <a:t>.”  </a:t>
            </a:r>
            <a:r>
              <a:rPr lang="en-US" sz="2000" b="1" dirty="0" smtClean="0"/>
              <a:t>Decline</a:t>
            </a:r>
            <a:endParaRPr lang="en-US" sz="20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467452"/>
              </p:ext>
            </p:extLst>
          </p:nvPr>
        </p:nvGraphicFramePr>
        <p:xfrm>
          <a:off x="423354" y="26969"/>
          <a:ext cx="6738380" cy="33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23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705" y="3313241"/>
            <a:ext cx="8781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only used class slides and notes.  I thought this would be enough.”  </a:t>
            </a:r>
            <a:r>
              <a:rPr lang="en-US" sz="2000" b="1" dirty="0" smtClean="0"/>
              <a:t>Decline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return to note packets, then make an important ideas sheet, then return to the important ideas/possible exam question lists I wrote down </a:t>
            </a:r>
            <a:r>
              <a:rPr lang="en-US" sz="2000" dirty="0" smtClean="0"/>
              <a:t>(after each class) and </a:t>
            </a:r>
            <a:r>
              <a:rPr lang="en-US" sz="2000" dirty="0"/>
              <a:t>make sure all of those points are addressed on the important concept </a:t>
            </a:r>
            <a:r>
              <a:rPr lang="en-US" sz="2000" dirty="0" smtClean="0"/>
              <a:t>page. I </a:t>
            </a:r>
            <a:r>
              <a:rPr lang="en-US" sz="2000" dirty="0"/>
              <a:t>then begin taking practice tests and go over with a friend the answers and we explain the ones we get wrong to each other.  </a:t>
            </a:r>
            <a:r>
              <a:rPr lang="en-US" sz="2000" dirty="0" smtClean="0"/>
              <a:t>The </a:t>
            </a:r>
            <a:r>
              <a:rPr lang="en-US" sz="2000" dirty="0"/>
              <a:t>night before the exam we go to a whiteboard and we rotate teaching different sections</a:t>
            </a:r>
            <a:r>
              <a:rPr lang="en-US" sz="2000" dirty="0" smtClean="0"/>
              <a:t>.” </a:t>
            </a:r>
            <a:r>
              <a:rPr lang="en-US" sz="2000" b="1" dirty="0" smtClean="0"/>
              <a:t>Strong</a:t>
            </a:r>
          </a:p>
          <a:p>
            <a:endParaRPr lang="en-US" sz="2000" dirty="0"/>
          </a:p>
          <a:p>
            <a:r>
              <a:rPr lang="en-US" sz="2000" dirty="0" smtClean="0"/>
              <a:t>“Cramming, not </a:t>
            </a:r>
            <a:r>
              <a:rPr lang="en-US" sz="2000" dirty="0"/>
              <a:t>actually learning.  If I could go back and do it again I would actually try to study for awhile before the exam</a:t>
            </a:r>
            <a:r>
              <a:rPr lang="en-US" sz="2000" dirty="0" smtClean="0"/>
              <a:t>.”  </a:t>
            </a:r>
            <a:r>
              <a:rPr lang="en-US" sz="2000" b="1" dirty="0" smtClean="0"/>
              <a:t>Decline</a:t>
            </a:r>
            <a:endParaRPr lang="en-US" sz="20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95159"/>
              </p:ext>
            </p:extLst>
          </p:nvPr>
        </p:nvGraphicFramePr>
        <p:xfrm>
          <a:off x="423354" y="26969"/>
          <a:ext cx="6738380" cy="33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6080" y="26969"/>
            <a:ext cx="2841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 preparation checklist:</a:t>
            </a:r>
          </a:p>
          <a:p>
            <a:r>
              <a:rPr lang="en-US" b="1" dirty="0" smtClean="0"/>
              <a:t>List of resources, tasks, etc.</a:t>
            </a:r>
          </a:p>
          <a:p>
            <a:r>
              <a:rPr lang="en-US" b="1" dirty="0" smtClean="0"/>
              <a:t>Perhaps as an assignment.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965222" y="1213556"/>
            <a:ext cx="1735667" cy="21559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59778" y="310444"/>
            <a:ext cx="776302" cy="74788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2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320185" y="1151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05" y="3002089"/>
            <a:ext cx="903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705" y="3313241"/>
            <a:ext cx="8781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only used class slides and notes.  I thought this would be enough.”  </a:t>
            </a:r>
            <a:r>
              <a:rPr lang="en-US" sz="2000" b="1" dirty="0" smtClean="0"/>
              <a:t>Decline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return to note packets, then make an important ideas sheet, then return to the important ideas/possible exam question lists I wrote down </a:t>
            </a:r>
            <a:r>
              <a:rPr lang="en-US" sz="2000" dirty="0" smtClean="0"/>
              <a:t>(after each class) and </a:t>
            </a:r>
            <a:r>
              <a:rPr lang="en-US" sz="2000" dirty="0"/>
              <a:t>make sure all of those points are addressed on the important concept </a:t>
            </a:r>
            <a:r>
              <a:rPr lang="en-US" sz="2000" dirty="0" smtClean="0"/>
              <a:t>page. I </a:t>
            </a:r>
            <a:r>
              <a:rPr lang="en-US" sz="2000" dirty="0"/>
              <a:t>then begin taking practice tests and go over with a friend the answers and we explain the ones we get wrong to each other.  </a:t>
            </a:r>
            <a:r>
              <a:rPr lang="en-US" sz="2000" dirty="0" smtClean="0"/>
              <a:t>The </a:t>
            </a:r>
            <a:r>
              <a:rPr lang="en-US" sz="2000" dirty="0"/>
              <a:t>night before the exam we go to a whiteboard and we rotate teaching different sections</a:t>
            </a:r>
            <a:r>
              <a:rPr lang="en-US" sz="2000" dirty="0" smtClean="0"/>
              <a:t>.” </a:t>
            </a:r>
            <a:r>
              <a:rPr lang="en-US" sz="2000" b="1" dirty="0" smtClean="0"/>
              <a:t>Strong</a:t>
            </a:r>
          </a:p>
          <a:p>
            <a:endParaRPr lang="en-US" sz="2000" dirty="0"/>
          </a:p>
          <a:p>
            <a:r>
              <a:rPr lang="en-US" sz="2000" dirty="0" smtClean="0"/>
              <a:t>“Cramming, not </a:t>
            </a:r>
            <a:r>
              <a:rPr lang="en-US" sz="2000" dirty="0"/>
              <a:t>actually learning.  If I could go back and do it again I would actually try to study for awhile before the exam</a:t>
            </a:r>
            <a:r>
              <a:rPr lang="en-US" sz="2000" dirty="0" smtClean="0"/>
              <a:t>.”  </a:t>
            </a:r>
            <a:r>
              <a:rPr lang="en-US" sz="2000" b="1" dirty="0" smtClean="0"/>
              <a:t>Decline</a:t>
            </a:r>
            <a:endParaRPr lang="en-US" sz="20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866239"/>
              </p:ext>
            </p:extLst>
          </p:nvPr>
        </p:nvGraphicFramePr>
        <p:xfrm>
          <a:off x="423354" y="26969"/>
          <a:ext cx="6738380" cy="33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0111" y="26969"/>
            <a:ext cx="3004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Practice exams placed within the homework system, due a few days before the actual test.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965222" y="1213556"/>
            <a:ext cx="1735667" cy="21559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5223" y="423333"/>
            <a:ext cx="2144888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83556" y="26969"/>
            <a:ext cx="1411111" cy="30792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47" y="178633"/>
            <a:ext cx="8569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Before class I contemplate not going.  I never study or look over information beforehand.  Perhaps this contributes to my below average grade.  I only looked over information before lecture a few times, and I did not succeed in teaching myself the information, so I closed the tab and did other things.  </a:t>
            </a:r>
            <a:r>
              <a:rPr lang="en-US" sz="2400" b="1" dirty="0"/>
              <a:t>Always weak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274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47" y="178633"/>
            <a:ext cx="8569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Before class I contemplate not going.  I never study or look over information beforehand.  Perhaps this contributes to my below average grade.  I only looked over information before lecture a few times, and I did not succeed in teaching myself the information, so I closed the tab and did other things.  </a:t>
            </a:r>
            <a:r>
              <a:rPr lang="en-US" sz="2400" b="1" dirty="0"/>
              <a:t>Always weak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63163" y="3397169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7465240" y="3965037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451287" y="3965037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1978" y="3722934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59419" y="4204040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48533" y="3693052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47" y="3064232"/>
            <a:ext cx="4673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Metacognitive knowledge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Motivation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Behavior</a:t>
            </a:r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442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883" y="203839"/>
            <a:ext cx="2467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After the first exam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488" y="705595"/>
            <a:ext cx="881085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development: foreclosed (n=2) &amp; achievement (n=2)</a:t>
            </a:r>
          </a:p>
          <a:p>
            <a:r>
              <a:rPr lang="en-US" dirty="0" smtClean="0"/>
              <a:t>Mindset: growth &amp; fixed (n=8)</a:t>
            </a:r>
          </a:p>
          <a:p>
            <a:r>
              <a:rPr lang="en-US" dirty="0" smtClean="0"/>
              <a:t>Perfectionism: parental expectation (n=5)</a:t>
            </a:r>
          </a:p>
          <a:p>
            <a:r>
              <a:rPr lang="en-US" dirty="0" smtClean="0"/>
              <a:t>Social goals: social concern (n=6) &amp; responsibility (n=6)</a:t>
            </a:r>
          </a:p>
          <a:p>
            <a:r>
              <a:rPr lang="en-US" dirty="0" smtClean="0"/>
              <a:t>Belonging in STEM (n=18)</a:t>
            </a:r>
          </a:p>
          <a:p>
            <a:r>
              <a:rPr lang="en-US" dirty="0" smtClean="0"/>
              <a:t>Belonging in this class (n=18)</a:t>
            </a:r>
          </a:p>
          <a:p>
            <a:r>
              <a:rPr lang="en-US" dirty="0" smtClean="0"/>
              <a:t>Instructor support (n=6)</a:t>
            </a:r>
          </a:p>
          <a:p>
            <a:r>
              <a:rPr lang="en-US" dirty="0" smtClean="0"/>
              <a:t>Course organization (n=9)</a:t>
            </a:r>
          </a:p>
          <a:p>
            <a:r>
              <a:rPr lang="en-US" dirty="0" smtClean="0"/>
              <a:t>Academic pressure (n=8)</a:t>
            </a:r>
          </a:p>
          <a:p>
            <a:r>
              <a:rPr lang="en-US" dirty="0" smtClean="0"/>
              <a:t>Individualized classroom environment (n=5)</a:t>
            </a:r>
          </a:p>
          <a:p>
            <a:r>
              <a:rPr lang="en-US" dirty="0" smtClean="0"/>
              <a:t>Peer climate (n=6)</a:t>
            </a:r>
          </a:p>
          <a:p>
            <a:r>
              <a:rPr lang="en-US" dirty="0" smtClean="0"/>
              <a:t>Social comparison concern (n=6)</a:t>
            </a:r>
          </a:p>
          <a:p>
            <a:r>
              <a:rPr lang="en-US" dirty="0" smtClean="0"/>
              <a:t>Comfort being oneself in a group (n=4)</a:t>
            </a:r>
          </a:p>
          <a:p>
            <a:r>
              <a:rPr lang="en-US" dirty="0" smtClean="0"/>
              <a:t>Classroom goal structure: mastery (n=4) &amp; performance approach (n=2) &amp; avoidance (n=2)</a:t>
            </a:r>
          </a:p>
          <a:p>
            <a:r>
              <a:rPr lang="en-US" dirty="0" smtClean="0"/>
              <a:t>Chemistry personal goal: </a:t>
            </a:r>
            <a:r>
              <a:rPr lang="en-US" dirty="0"/>
              <a:t>mastery (n</a:t>
            </a:r>
            <a:r>
              <a:rPr lang="en-US" dirty="0" smtClean="0"/>
              <a:t>=3) </a:t>
            </a:r>
            <a:r>
              <a:rPr lang="en-US" dirty="0"/>
              <a:t>&amp; performance approach (n</a:t>
            </a:r>
            <a:r>
              <a:rPr lang="en-US" dirty="0" smtClean="0"/>
              <a:t>=3) </a:t>
            </a:r>
            <a:r>
              <a:rPr lang="en-US" dirty="0"/>
              <a:t>&amp; avoidance (n</a:t>
            </a:r>
            <a:r>
              <a:rPr lang="en-US" dirty="0" smtClean="0"/>
              <a:t>=3)</a:t>
            </a:r>
          </a:p>
          <a:p>
            <a:r>
              <a:rPr lang="en-US" dirty="0" smtClean="0"/>
              <a:t>Triggered situational interest (n=8)</a:t>
            </a:r>
          </a:p>
          <a:p>
            <a:r>
              <a:rPr lang="en-US" dirty="0" smtClean="0"/>
              <a:t>Active procrastination: Outcome satisfaction (n=4), pressure (n=4), intentional (n=4), ability to meet deadlines (n=4), procrastination, general (n=5).</a:t>
            </a:r>
            <a:endParaRPr lang="en-US" dirty="0"/>
          </a:p>
          <a:p>
            <a:r>
              <a:rPr lang="en-US" dirty="0" smtClean="0"/>
              <a:t>Metacognitive strategies: rehearsal (n=4), elaboration, (n=6), organization (n=4), critical thinking (n=5).</a:t>
            </a:r>
          </a:p>
        </p:txBody>
      </p:sp>
    </p:spTree>
    <p:extLst>
      <p:ext uri="{BB962C8B-B14F-4D97-AF65-F5344CB8AC3E}">
        <p14:creationId xmlns:p14="http://schemas.microsoft.com/office/powerpoint/2010/main" val="16133017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883" y="203839"/>
            <a:ext cx="2527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End of the semester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488" y="705595"/>
            <a:ext cx="881085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Metacognitive strategies: rehearsal (n=4), elaboration, (n=6), organization (n=4), critical thinking (n=5).</a:t>
            </a:r>
          </a:p>
          <a:p>
            <a:r>
              <a:rPr lang="en-US" dirty="0" smtClean="0"/>
              <a:t>Brief regulation of motivation (n=10).</a:t>
            </a:r>
          </a:p>
          <a:p>
            <a:r>
              <a:rPr lang="en-US" dirty="0" smtClean="0"/>
              <a:t>Help seeking from peers: adaptive (n=4) &amp; expedient (n=4).</a:t>
            </a:r>
          </a:p>
          <a:p>
            <a:r>
              <a:rPr lang="en-US" dirty="0" smtClean="0"/>
              <a:t>Help giving: little hint (n=5), big hint (n=4), give answer (n=4), no help (n=4).</a:t>
            </a:r>
          </a:p>
          <a:p>
            <a:r>
              <a:rPr lang="en-US" dirty="0" smtClean="0"/>
              <a:t>Engagement: choice (n= 4), effort (n=4), persistence (n=4)</a:t>
            </a:r>
          </a:p>
          <a:p>
            <a:r>
              <a:rPr lang="en-US" dirty="0" smtClean="0"/>
              <a:t>Interactive learning (n=5)</a:t>
            </a:r>
          </a:p>
          <a:p>
            <a:r>
              <a:rPr lang="en-US" dirty="0" smtClean="0"/>
              <a:t>Maintained situational interest: hold (n=8)</a:t>
            </a:r>
          </a:p>
          <a:p>
            <a:r>
              <a:rPr lang="en-US" dirty="0" smtClean="0"/>
              <a:t>Chemistry perceived task (n=4)</a:t>
            </a:r>
          </a:p>
          <a:p>
            <a:r>
              <a:rPr lang="en-US" dirty="0" smtClean="0"/>
              <a:t>Chemistry value (n=7), values 2 (n=9)</a:t>
            </a:r>
          </a:p>
          <a:p>
            <a:r>
              <a:rPr lang="en-US" dirty="0" smtClean="0"/>
              <a:t>Perceived cost: task (n=5), outside effort (n=4), loss of valued alternative (n=4), emotional cost (n=6)</a:t>
            </a:r>
          </a:p>
          <a:p>
            <a:r>
              <a:rPr lang="en-US" dirty="0" smtClean="0"/>
              <a:t>Self-efficacy: class (n=5), domain (n=5)</a:t>
            </a:r>
          </a:p>
          <a:p>
            <a:r>
              <a:rPr lang="en-US" dirty="0" smtClean="0"/>
              <a:t>Individual interest (n=8)</a:t>
            </a:r>
          </a:p>
          <a:p>
            <a:r>
              <a:rPr lang="en-US" dirty="0" smtClean="0"/>
              <a:t>Intent to drop STEM  and other educational goals (n=26)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46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9" y="612581"/>
            <a:ext cx="810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High Achieving Students                                       Low Achieving Students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25399" y="10621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Comfort Being Oneself in Group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</a:t>
            </a:r>
            <a:r>
              <a:rPr lang="en-US" dirty="0"/>
              <a:t>feel like it’s okay to make mistakes in front of others in this chemistry class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feel </a:t>
            </a:r>
            <a:r>
              <a:rPr lang="en-US" dirty="0"/>
              <a:t>like it’s okay to ask ‘dumb’ questions in this chemistry class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97400" y="972542"/>
            <a:ext cx="428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Social Comparison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</a:t>
            </a:r>
            <a:r>
              <a:rPr lang="en-US" dirty="0"/>
              <a:t>often leave this chemistry class feeling like I am not as smart as others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</a:t>
            </a:r>
            <a:r>
              <a:rPr lang="en-US" dirty="0"/>
              <a:t>often feel intimidated to participate in this chemistry class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97400" y="25642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Engagement and Choice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 won’t take another chemistry class unless it is required.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 plan to avoid taking any more classes that involve doing chemistry.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399" y="25395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Brief Regulation of Motivation Scale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It’s easy for me to make myself study for this chemistry class, even if I would rather be doing something else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587" y="373984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Maintained Situational Interest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This chemistry class fascinates me.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 think what we are studying in this class is useful for me to know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Self-Efficacy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can do almost all the work in this class if I don’t give up.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2344" y="4049051"/>
            <a:ext cx="443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Situational Interest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be honest, I just don’t find this class to be very interesting.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2344" y="4955116"/>
            <a:ext cx="443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Perceived Difficulty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Compared to the other courses I am taking, this class is very difficult.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3670" y="5878446"/>
            <a:ext cx="421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Perceived Cost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have to sacrifice too much to be in this class.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707" y="-29882"/>
            <a:ext cx="880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Nearly Every Scale is Strongly Correlated with Achievement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905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9059" y="447620"/>
            <a:ext cx="91290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Mindset, growth vs. fixed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You have a certain amount of intelligence, and you can’t do much to change it.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1127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Bennion</a:t>
            </a:r>
            <a:r>
              <a:rPr lang="en-US" sz="1400" dirty="0"/>
              <a:t>, L. D., &amp; Adams, G. R. (1986). A revision of the extended version of the Objective Measure of Ego Identity Status: An identity instrument for use with late adolescents. </a:t>
            </a:r>
            <a:r>
              <a:rPr lang="en-US" sz="1400" i="1" dirty="0"/>
              <a:t>Journal of adolescent research</a:t>
            </a:r>
            <a:r>
              <a:rPr lang="en-US" sz="1400" dirty="0"/>
              <a:t>, </a:t>
            </a:r>
            <a:r>
              <a:rPr lang="en-US" sz="1400" i="1" dirty="0"/>
              <a:t>1</a:t>
            </a:r>
            <a:r>
              <a:rPr lang="en-US" sz="1400" dirty="0"/>
              <a:t>(2), 183-197.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5960" y="-29882"/>
            <a:ext cx="7359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</a:rPr>
              <a:t>Not</a:t>
            </a:r>
            <a:r>
              <a:rPr lang="en-US" sz="3000" dirty="0" smtClean="0"/>
              <a:t> Correlated with Achievement in this Class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68941" y="1683152"/>
            <a:ext cx="8875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Development (Foreclosed)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My parents decided a long time ago what I should pursue for a major and I’m following through their plans.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Perfectionism (Parental Expectation)  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My parents expect excellence for me in my STEM field.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Social Concern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 try to do well in my STEM field so I can help my classmates.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-1" y="5727265"/>
            <a:ext cx="9129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Frost, R. O., Marten, P., </a:t>
            </a:r>
            <a:r>
              <a:rPr lang="en-US" sz="1400" dirty="0" err="1"/>
              <a:t>Lahart</a:t>
            </a:r>
            <a:r>
              <a:rPr lang="en-US" sz="1400" dirty="0"/>
              <a:t>, C., &amp; </a:t>
            </a:r>
            <a:r>
              <a:rPr lang="en-US" sz="1400" dirty="0" err="1"/>
              <a:t>Rosenblate</a:t>
            </a:r>
            <a:r>
              <a:rPr lang="en-US" sz="1400" dirty="0"/>
              <a:t>, R. (1990). The dimensions of perfectionism. </a:t>
            </a:r>
            <a:r>
              <a:rPr lang="en-US" sz="1400" i="1" dirty="0"/>
              <a:t>Cognitive therapy and research</a:t>
            </a:r>
            <a:r>
              <a:rPr lang="en-US" sz="1400" dirty="0"/>
              <a:t>, </a:t>
            </a:r>
            <a:r>
              <a:rPr lang="en-US" sz="1400" i="1" dirty="0"/>
              <a:t>14</a:t>
            </a:r>
            <a:r>
              <a:rPr lang="en-US" sz="1400" dirty="0"/>
              <a:t>(5), 449-468.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4942" y="629577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Dowson, M., &amp; </a:t>
            </a:r>
            <a:r>
              <a:rPr lang="en-US" sz="1400" dirty="0" err="1"/>
              <a:t>McInerney</a:t>
            </a:r>
            <a:r>
              <a:rPr lang="en-US" sz="1400" dirty="0"/>
              <a:t>, D. M. (2004). The development and validation of the Goal Orientation and Learning Strategies Survey (GOALS-S). </a:t>
            </a:r>
            <a:r>
              <a:rPr lang="en-US" sz="1400" i="1" dirty="0"/>
              <a:t>Educational and psychological measurement</a:t>
            </a:r>
            <a:r>
              <a:rPr lang="en-US" sz="1400" dirty="0"/>
              <a:t>, </a:t>
            </a:r>
            <a:r>
              <a:rPr lang="en-US" sz="1400" i="1" dirty="0"/>
              <a:t>64</a:t>
            </a:r>
            <a:r>
              <a:rPr lang="en-US" sz="1400" dirty="0"/>
              <a:t>(2), 290-310.</a:t>
            </a:r>
          </a:p>
        </p:txBody>
      </p:sp>
    </p:spTree>
    <p:extLst>
      <p:ext uri="{BB962C8B-B14F-4D97-AF65-F5344CB8AC3E}">
        <p14:creationId xmlns:p14="http://schemas.microsoft.com/office/powerpoint/2010/main" val="363173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Greater emphasis is now being given to improving students’ knowledge of science content by allocating more attention to metacognition, epistemology, and student beliefs and attitudes (</a:t>
            </a:r>
            <a:r>
              <a:rPr lang="en-US" sz="2300" dirty="0" err="1"/>
              <a:t>Seethaler</a:t>
            </a:r>
            <a:r>
              <a:rPr lang="en-US" sz="2300" dirty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41" y="2383435"/>
            <a:ext cx="5249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Learner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Metacognitive knowledge.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concepts mastered and those requiring further </a:t>
            </a:r>
            <a:r>
              <a:rPr lang="en-US" dirty="0" smtClean="0"/>
              <a:t>study.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strategies for learning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how, and when, to use different strategies.</a:t>
            </a:r>
          </a:p>
          <a:p>
            <a:endParaRPr lang="en-US" dirty="0" smtClean="0"/>
          </a:p>
          <a:p>
            <a:r>
              <a:rPr lang="en-US" b="1" dirty="0"/>
              <a:t>Motivation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high self-efficacy and is interested in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Learns autonomously, has self-accountability.</a:t>
            </a:r>
          </a:p>
          <a:p>
            <a:endParaRPr lang="en-US" dirty="0"/>
          </a:p>
          <a:p>
            <a:r>
              <a:rPr lang="en-US" b="1" dirty="0" smtClean="0"/>
              <a:t>Behavior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Optimizes study environment.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Employs appropriate learning strategies, and adjusts approach as needed, based on feedback.</a:t>
            </a:r>
          </a:p>
        </p:txBody>
      </p:sp>
    </p:spTree>
    <p:extLst>
      <p:ext uri="{BB962C8B-B14F-4D97-AF65-F5344CB8AC3E}">
        <p14:creationId xmlns:p14="http://schemas.microsoft.com/office/powerpoint/2010/main" val="35099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Greater emphasis is now being given to improving students’ knowledge of science content by allocating more attention to metacognition, epistemology, and student beliefs and attitudes (</a:t>
            </a:r>
            <a:r>
              <a:rPr lang="en-US" sz="2300" dirty="0" err="1"/>
              <a:t>Seethaler</a:t>
            </a:r>
            <a:r>
              <a:rPr lang="en-US" sz="2300" dirty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41" y="2383435"/>
            <a:ext cx="5249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Learner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Metacognitive knowledge.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concepts mastered and those requiring further </a:t>
            </a:r>
            <a:r>
              <a:rPr lang="en-US" dirty="0" smtClean="0"/>
              <a:t>study.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strategies for learning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how, and when, to use different strategies.</a:t>
            </a:r>
          </a:p>
          <a:p>
            <a:endParaRPr lang="en-US" dirty="0" smtClean="0"/>
          </a:p>
          <a:p>
            <a:r>
              <a:rPr lang="en-US" b="1" dirty="0"/>
              <a:t>Motivation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high self-efficacy and is interested in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Learns autonomously, has self-accountability.</a:t>
            </a:r>
          </a:p>
          <a:p>
            <a:endParaRPr lang="en-US" dirty="0"/>
          </a:p>
          <a:p>
            <a:r>
              <a:rPr lang="en-US" b="1" dirty="0" smtClean="0"/>
              <a:t>Behavior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Optimizes study environment.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Employs appropriate learning strategies, and adjusts approach as needed, based on feedback.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9013" y="2779057"/>
            <a:ext cx="2961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Self</a:t>
            </a:r>
            <a:r>
              <a:rPr lang="en-US" sz="2200" b="1" dirty="0"/>
              <a:t>-</a:t>
            </a:r>
            <a:r>
              <a:rPr lang="en-US" sz="2200" b="1" dirty="0" smtClean="0"/>
              <a:t>Regulated Learning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3650" y="3209944"/>
            <a:ext cx="369343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In response to metacognitive awareness of a gap between performance and goals, and driven by self-efficacy and the will to improve, the learner implements intentional changes in learning strategies.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5324039" y="2853763"/>
            <a:ext cx="3819961" cy="2788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>
            <a:off x="4422588" y="2047258"/>
            <a:ext cx="2632969" cy="67235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90" y="-299760"/>
            <a:ext cx="5088467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6" y="556146"/>
            <a:ext cx="897964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/>
              <a:t>Greater emphasis is now being given to improving students’ knowledge of science content by allocating more attention to metacognition, epistemology, and student beliefs and attitudes (</a:t>
            </a:r>
            <a:r>
              <a:rPr lang="en-US" sz="2300" dirty="0" err="1"/>
              <a:t>Seethaler</a:t>
            </a:r>
            <a:r>
              <a:rPr lang="en-US" sz="2300" dirty="0"/>
              <a:t>, 2015).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41" y="2383435"/>
            <a:ext cx="5249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Learner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Metacognitive knowledge.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concepts mastered and those requiring further </a:t>
            </a:r>
            <a:r>
              <a:rPr lang="en-US" dirty="0" smtClean="0"/>
              <a:t>study.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strategies for learning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how, and when, to use different strategies.</a:t>
            </a:r>
          </a:p>
          <a:p>
            <a:endParaRPr lang="en-US" dirty="0" smtClean="0"/>
          </a:p>
          <a:p>
            <a:r>
              <a:rPr lang="en-US" b="1" dirty="0"/>
              <a:t>Motivation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high self-efficacy and is interested in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Learns autonomously, has self-accountability.</a:t>
            </a:r>
          </a:p>
          <a:p>
            <a:endParaRPr lang="en-US" dirty="0"/>
          </a:p>
          <a:p>
            <a:r>
              <a:rPr lang="en-US" b="1" dirty="0" smtClean="0"/>
              <a:t>Behavior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Optimizes study environment.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Employs appropriate learning strategies, and adjusts approach as needed, based on feedback.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9013" y="2779057"/>
            <a:ext cx="2961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Self</a:t>
            </a:r>
            <a:r>
              <a:rPr lang="en-US" sz="2200" b="1" dirty="0"/>
              <a:t>-</a:t>
            </a:r>
            <a:r>
              <a:rPr lang="en-US" sz="2200" b="1" dirty="0" smtClean="0"/>
              <a:t>Regulated Learning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3650" y="3209944"/>
            <a:ext cx="369343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In response to metacognitive awareness of a gap between performance and goals, and driven by self-efficacy and the will to improve, the learner implements intentional changes in learning strategies.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5324039" y="2853763"/>
            <a:ext cx="3819961" cy="2788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7797" y="5693552"/>
            <a:ext cx="129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Feedback </a:t>
            </a:r>
            <a:endParaRPr lang="en-US" sz="2200" b="1" dirty="0"/>
          </a:p>
        </p:txBody>
      </p:sp>
      <p:sp>
        <p:nvSpPr>
          <p:cNvPr id="18" name="Curved Down Arrow 17"/>
          <p:cNvSpPr/>
          <p:nvPr/>
        </p:nvSpPr>
        <p:spPr>
          <a:xfrm>
            <a:off x="4422588" y="2047258"/>
            <a:ext cx="2632969" cy="67235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19874" y="6261420"/>
            <a:ext cx="1352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Strategies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5605921" y="6261420"/>
            <a:ext cx="941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Action</a:t>
            </a:r>
            <a:endParaRPr lang="en-US" sz="22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96612" y="6019317"/>
            <a:ext cx="414630" cy="27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14053" y="6500423"/>
            <a:ext cx="831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03167" y="5989435"/>
            <a:ext cx="414630" cy="313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3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11233</TotalTime>
  <Words>4961</Words>
  <Application>Microsoft Macintosh PowerPoint</Application>
  <PresentationFormat>On-screen Show (4:3)</PresentationFormat>
  <Paragraphs>524</Paragraphs>
  <Slides>68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Metacognition is not enough:  Promoting self regulated learning in your class</vt:lpstr>
      <vt:lpstr>Context</vt:lpstr>
      <vt:lpstr>Context</vt:lpstr>
      <vt:lpstr>Context</vt:lpstr>
      <vt:lpstr>Context</vt:lpstr>
      <vt:lpstr>Context</vt:lpstr>
      <vt:lpstr>Context</vt:lpstr>
      <vt:lpstr>Context</vt:lpstr>
      <vt:lpstr>Context</vt:lpstr>
      <vt:lpstr>Metacognitive Knowledge</vt:lpstr>
      <vt:lpstr>Metacognitive Knowledge</vt:lpstr>
      <vt:lpstr>Metacognitive Knowledge</vt:lpstr>
      <vt:lpstr>Metacognitive Knowledge</vt:lpstr>
      <vt:lpstr>PowerPoint Presentation</vt:lpstr>
      <vt:lpstr>PowerPoint Presentation</vt:lpstr>
      <vt:lpstr>PowerPoint Presentation</vt:lpstr>
      <vt:lpstr>Metacognitive Knowledge</vt:lpstr>
      <vt:lpstr>Metacognitive Knowledge</vt:lpstr>
      <vt:lpstr>PowerPoint Presentation</vt:lpstr>
      <vt:lpstr>McGuire’s Approach</vt:lpstr>
      <vt:lpstr>McGuire’s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Open-Response Prompt</vt:lpstr>
      <vt:lpstr>Open-Response Prompt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In-Class, Post-Class</vt:lpstr>
      <vt:lpstr>In-Class, Post-Class</vt:lpstr>
      <vt:lpstr>In-Class, Post-Class</vt:lpstr>
      <vt:lpstr>In-Class, Post-Class</vt:lpstr>
      <vt:lpstr>In-Class, Post-Class</vt:lpstr>
      <vt:lpstr>Exam Prep.</vt:lpstr>
      <vt:lpstr>Exam Prep.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Clark</dc:creator>
  <cp:lastModifiedBy>Ted Clark</cp:lastModifiedBy>
  <cp:revision>431</cp:revision>
  <dcterms:created xsi:type="dcterms:W3CDTF">2017-12-12T14:58:04Z</dcterms:created>
  <dcterms:modified xsi:type="dcterms:W3CDTF">2018-10-20T15:34:29Z</dcterms:modified>
</cp:coreProperties>
</file>