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428" r:id="rId3"/>
    <p:sldId id="431" r:id="rId4"/>
    <p:sldId id="434" r:id="rId5"/>
    <p:sldId id="435" r:id="rId6"/>
    <p:sldId id="439" r:id="rId7"/>
    <p:sldId id="347" r:id="rId8"/>
    <p:sldId id="427" r:id="rId9"/>
    <p:sldId id="422" r:id="rId10"/>
    <p:sldId id="420" r:id="rId11"/>
    <p:sldId id="421" r:id="rId12"/>
    <p:sldId id="423" r:id="rId13"/>
    <p:sldId id="424" r:id="rId14"/>
    <p:sldId id="440" r:id="rId15"/>
    <p:sldId id="425" r:id="rId16"/>
    <p:sldId id="426" r:id="rId17"/>
    <p:sldId id="415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FF055-82AE-4B44-B6B0-E468CB98ABD0}">
          <p14:sldIdLst>
            <p14:sldId id="256"/>
            <p14:sldId id="428"/>
            <p14:sldId id="431"/>
            <p14:sldId id="434"/>
            <p14:sldId id="435"/>
            <p14:sldId id="439"/>
            <p14:sldId id="347"/>
            <p14:sldId id="427"/>
            <p14:sldId id="422"/>
            <p14:sldId id="420"/>
            <p14:sldId id="421"/>
            <p14:sldId id="423"/>
            <p14:sldId id="424"/>
            <p14:sldId id="440"/>
            <p14:sldId id="425"/>
            <p14:sldId id="42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50000" autoAdjust="0"/>
  </p:normalViewPr>
  <p:slideViewPr>
    <p:cSldViewPr snapToGrid="0" snapToObjects="1">
      <p:cViewPr varScale="1">
        <p:scale>
          <a:sx n="89" d="100"/>
          <a:sy n="89" d="100"/>
        </p:scale>
        <p:origin x="1040" y="17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5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E06C-323F-5F48-88B1-FF541AEDAD2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BFDC-7F4D-8D4D-B25C-E7299A7E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/ have ready for the 4T2014 Webinar: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Resize screen to normal size.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Google Analytics, Google Drive, </a:t>
            </a:r>
            <a:r>
              <a:rPr lang="en-US" dirty="0" err="1"/>
              <a:t>Weebly</a:t>
            </a:r>
            <a:r>
              <a:rPr lang="en-US" dirty="0"/>
              <a:t> &amp; </a:t>
            </a:r>
            <a:r>
              <a:rPr lang="en-US" dirty="0" err="1"/>
              <a:t>WatchKnowLearn</a:t>
            </a:r>
            <a:r>
              <a:rPr lang="en-US" dirty="0"/>
              <a:t> open in Safari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screen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Energy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noisy things in the house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pause </a:t>
            </a:r>
            <a:r>
              <a:rPr lang="en-US" dirty="0" err="1"/>
              <a:t>backblaze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Survey starts with A-E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err="1"/>
              <a:t>kate’s</a:t>
            </a:r>
            <a:r>
              <a:rPr lang="en-US" dirty="0"/>
              <a:t> computer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Screen capture both computers (start 15 minute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Microphones (start 15 minutes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Video Camera, use </a:t>
            </a:r>
            <a:r>
              <a:rPr lang="en-US" dirty="0" err="1"/>
              <a:t>miniDV</a:t>
            </a:r>
            <a:r>
              <a:rPr lang="en-US" dirty="0"/>
              <a:t> and start 1 minute before.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2000" dirty="0"/>
              <a:t>Turn off </a:t>
            </a:r>
            <a:r>
              <a:rPr lang="en-US" sz="2000" dirty="0" err="1"/>
              <a:t>mic</a:t>
            </a:r>
            <a:r>
              <a:rPr lang="en-US" sz="2000" dirty="0"/>
              <a:t> when I am not speaking!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/ have ready for the 4T2014 Webinar: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Resize screen to normal size.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Google Analytics, Google Drive, </a:t>
            </a:r>
            <a:r>
              <a:rPr lang="en-US" dirty="0" err="1"/>
              <a:t>Weebly</a:t>
            </a:r>
            <a:r>
              <a:rPr lang="en-US" dirty="0"/>
              <a:t> &amp; </a:t>
            </a:r>
            <a:r>
              <a:rPr lang="en-US" dirty="0" err="1"/>
              <a:t>WatchKnowLearn</a:t>
            </a:r>
            <a:r>
              <a:rPr lang="en-US" dirty="0"/>
              <a:t> open in Safari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screen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Energy Saver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Turn off noisy things in the house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pause </a:t>
            </a:r>
            <a:r>
              <a:rPr lang="en-US" dirty="0" err="1"/>
              <a:t>backblaze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/>
              <a:t>Survey starts with A-E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err="1"/>
              <a:t>kate’s</a:t>
            </a:r>
            <a:r>
              <a:rPr lang="en-US" dirty="0"/>
              <a:t> computer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Screen capture both computers (start 15 minute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Microphones (start 15 minutes early)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External Video Camera, use </a:t>
            </a:r>
            <a:r>
              <a:rPr lang="en-US" dirty="0" err="1"/>
              <a:t>miniDV</a:t>
            </a:r>
            <a:r>
              <a:rPr lang="en-US" dirty="0"/>
              <a:t> and start 1 minute before.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2000" dirty="0"/>
              <a:t>Turn off </a:t>
            </a:r>
            <a:r>
              <a:rPr lang="en-US" sz="2000" dirty="0" err="1"/>
              <a:t>mic</a:t>
            </a:r>
            <a:r>
              <a:rPr lang="en-US" sz="2000" dirty="0"/>
              <a:t> when I am not speaking!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BFDC-7F4D-8D4D-B25C-E7299A7E24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3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5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5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40" y="1535116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2" y="273052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2" y="1435104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7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7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7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0146" y="640083"/>
            <a:ext cx="4614328" cy="44096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dirty="0"/>
              <a:t>Asynchronous</a:t>
            </a:r>
            <a:br>
              <a:rPr lang="en-US" sz="6000" dirty="0"/>
            </a:br>
            <a:r>
              <a:rPr lang="en-US" sz="6000" dirty="0"/>
              <a:t>Flipped</a:t>
            </a:r>
            <a:br>
              <a:rPr lang="en-US" sz="6000" dirty="0"/>
            </a:br>
            <a:r>
              <a:rPr lang="en-US" sz="6000" dirty="0" err="1"/>
              <a:t>Gameful</a:t>
            </a:r>
            <a:br>
              <a:rPr lang="en-US" sz="6000" dirty="0"/>
            </a:br>
            <a:r>
              <a:rPr lang="en-US" sz="6000" dirty="0"/>
              <a:t>Mastery</a:t>
            </a:r>
            <a:br>
              <a:rPr lang="en-US" sz="6000" dirty="0"/>
            </a:br>
            <a:r>
              <a:rPr lang="en-US" sz="6000" dirty="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058C-7418-4340-9094-6B54ECD1D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244" y="5396056"/>
            <a:ext cx="5618459" cy="734458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by Jonathan Thomas-Palmer</a:t>
            </a:r>
          </a:p>
        </p:txBody>
      </p:sp>
      <p:pic>
        <p:nvPicPr>
          <p:cNvPr id="4" name="Picture 3" descr="Hand Stand T-Shir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2" t="-29" r="-1906" b="32"/>
          <a:stretch/>
        </p:blipFill>
        <p:spPr>
          <a:xfrm>
            <a:off x="5674474" y="640083"/>
            <a:ext cx="4932565" cy="44937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91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Dimensional Motion – The Tutorial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Fall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Two Dimensional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Relative Motion and Newton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Friction on Inclines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and Energy …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732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longer just an assessment of student learning.</a:t>
            </a:r>
          </a:p>
          <a:p>
            <a:r>
              <a:rPr lang="en-US" sz="2800" dirty="0"/>
              <a:t>Becomes a learning tool.</a:t>
            </a:r>
          </a:p>
          <a:p>
            <a:pPr lvl="1"/>
            <a:r>
              <a:rPr lang="en-US" sz="2400" dirty="0"/>
              <a:t>Quiz corrections.</a:t>
            </a:r>
          </a:p>
          <a:p>
            <a:pPr lvl="1"/>
            <a:r>
              <a:rPr lang="en-US" sz="2400" dirty="0"/>
              <a:t>Mastery learning.</a:t>
            </a:r>
          </a:p>
          <a:p>
            <a:pPr lvl="1"/>
            <a:r>
              <a:rPr lang="en-US" sz="2400" dirty="0"/>
              <a:t>Students decide when they are ready.</a:t>
            </a:r>
          </a:p>
          <a:p>
            <a:pPr lvl="1"/>
            <a:r>
              <a:rPr lang="en-US" sz="2400" dirty="0"/>
              <a:t>Reduces stress and causes fewer </a:t>
            </a:r>
            <a:r>
              <a:rPr lang="en-US" sz="3600" dirty="0">
                <a:latin typeface="Chiller" pitchFamily="82" charset="77"/>
              </a:rPr>
              <a:t>freak outs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5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What is this </a:t>
            </a:r>
            <a:r>
              <a:rPr lang="en-US" i="1" dirty="0"/>
              <a:t>actually</a:t>
            </a:r>
            <a:r>
              <a:rPr lang="en-US" dirty="0"/>
              <a:t>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It’s craziness. (see video)</a:t>
            </a:r>
          </a:p>
          <a:p>
            <a:r>
              <a:rPr lang="en-US" sz="3000" dirty="0"/>
              <a:t>Does not conform to “normal” teaching.</a:t>
            </a:r>
          </a:p>
          <a:p>
            <a:r>
              <a:rPr lang="en-US" sz="3000" dirty="0"/>
              <a:t>Does not conform to “normal” teacher evaluations.</a:t>
            </a:r>
          </a:p>
          <a:p>
            <a:r>
              <a:rPr lang="en-US" sz="3000" dirty="0"/>
              <a:t>Much of the teacher work is beforehand.</a:t>
            </a:r>
          </a:p>
          <a:p>
            <a:r>
              <a:rPr lang="en-US" sz="3000" dirty="0"/>
              <a:t>Assignments are turned in when the student is ready.</a:t>
            </a:r>
          </a:p>
          <a:p>
            <a:pPr lvl="1"/>
            <a:r>
              <a:rPr lang="en-US" sz="2600" dirty="0"/>
              <a:t>Grading no longer like a breaking dam, it’s at a constant flow rate.</a:t>
            </a:r>
          </a:p>
          <a:p>
            <a:r>
              <a:rPr lang="en-US" sz="3000" dirty="0"/>
              <a:t>I now only make copies of quizzes/tests.</a:t>
            </a:r>
          </a:p>
          <a:p>
            <a:pPr lvl="1"/>
            <a:r>
              <a:rPr lang="en-US" sz="2600" dirty="0"/>
              <a:t>Laptops / Tablets make this much easier.</a:t>
            </a:r>
          </a:p>
        </p:txBody>
      </p:sp>
    </p:spTree>
    <p:extLst>
      <p:ext uri="{BB962C8B-B14F-4D97-AF65-F5344CB8AC3E}">
        <p14:creationId xmlns:p14="http://schemas.microsoft.com/office/powerpoint/2010/main" val="4719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What is this </a:t>
            </a:r>
            <a:r>
              <a:rPr lang="en-US" i="1" dirty="0"/>
              <a:t>actually</a:t>
            </a:r>
            <a:r>
              <a:rPr lang="en-US" dirty="0"/>
              <a:t>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Efficient with the student’s time.</a:t>
            </a:r>
          </a:p>
          <a:p>
            <a:r>
              <a:rPr lang="en-US" sz="3000" dirty="0"/>
              <a:t>Easier to be absent or have something else going on in life.</a:t>
            </a:r>
          </a:p>
          <a:p>
            <a:r>
              <a:rPr lang="en-US" sz="3000" dirty="0"/>
              <a:t>Shakes up lab groups.</a:t>
            </a:r>
          </a:p>
          <a:p>
            <a:r>
              <a:rPr lang="en-US" sz="3000" dirty="0"/>
              <a:t>So atypical it is refreshing.</a:t>
            </a:r>
          </a:p>
          <a:p>
            <a:r>
              <a:rPr lang="en-US" sz="3000" dirty="0"/>
              <a:t>Some students actually start class early and/or leave late.</a:t>
            </a:r>
          </a:p>
          <a:p>
            <a:r>
              <a:rPr lang="en-US" sz="3000" dirty="0"/>
              <a:t>Easier to “make up” assignments when absent.</a:t>
            </a:r>
          </a:p>
          <a:p>
            <a:r>
              <a:rPr lang="en-US" sz="3000" dirty="0"/>
              <a:t>Current grade is difficult to report.</a:t>
            </a:r>
          </a:p>
          <a:p>
            <a:pPr lvl="1"/>
            <a:r>
              <a:rPr lang="en-US" sz="2600" dirty="0"/>
              <a:t>Current Student Point Totals – Excel Export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955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… for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2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What if a student does not finish?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Students have failed.</a:t>
            </a:r>
          </a:p>
          <a:p>
            <a:pPr lvl="1"/>
            <a:r>
              <a:rPr lang="en-US" dirty="0"/>
              <a:t>As hard as I try, </a:t>
            </a:r>
            <a:r>
              <a:rPr lang="en-US"/>
              <a:t>sometimes students fail</a:t>
            </a:r>
            <a:r>
              <a:rPr lang="en-US" dirty="0"/>
              <a:t>.</a:t>
            </a:r>
          </a:p>
          <a:p>
            <a:r>
              <a:rPr lang="en-US" dirty="0"/>
              <a:t>Constant check ins with students.</a:t>
            </a:r>
          </a:p>
          <a:p>
            <a:r>
              <a:rPr lang="en-US" dirty="0"/>
              <a:t>Continuous communication about where they should be in the curriculum.</a:t>
            </a:r>
          </a:p>
        </p:txBody>
      </p:sp>
    </p:spTree>
    <p:extLst>
      <p:ext uri="{BB962C8B-B14F-4D97-AF65-F5344CB8AC3E}">
        <p14:creationId xmlns:p14="http://schemas.microsoft.com/office/powerpoint/2010/main" val="24793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Any questions about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22962"/>
            <a:ext cx="9875520" cy="4803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Asynchronous</a:t>
            </a:r>
          </a:p>
          <a:p>
            <a:pPr marL="0" indent="0" algn="ctr">
              <a:buNone/>
            </a:pPr>
            <a:r>
              <a:rPr lang="en-US" sz="5400" dirty="0"/>
              <a:t>Flipped</a:t>
            </a:r>
          </a:p>
          <a:p>
            <a:pPr marL="0" indent="0" algn="ctr">
              <a:buNone/>
            </a:pPr>
            <a:r>
              <a:rPr lang="en-US" sz="5400" dirty="0" err="1"/>
              <a:t>Gameful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Mastery</a:t>
            </a:r>
          </a:p>
          <a:p>
            <a:pPr marL="0" indent="0" algn="ctr">
              <a:buNone/>
            </a:pPr>
            <a:r>
              <a:rPr lang="en-US" sz="5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05694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7193" y="280374"/>
            <a:ext cx="102949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715" y="433545"/>
            <a:ext cx="10025869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000" spc="-240" dirty="0">
                <a:solidFill>
                  <a:srgbClr val="FFFFFF"/>
                </a:solidFill>
              </a:rPr>
              <a:t>Thank You!!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07070" y="1522292"/>
            <a:ext cx="699516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and Stand T-Shi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2" y="2426816"/>
            <a:ext cx="3997637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4650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81D137A-D454-FA41-A1A9-C53F5A627640}"/>
              </a:ext>
            </a:extLst>
          </p:cNvPr>
          <p:cNvSpPr/>
          <p:nvPr/>
        </p:nvSpPr>
        <p:spPr>
          <a:xfrm>
            <a:off x="548640" y="2426816"/>
            <a:ext cx="4662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 err="1">
                <a:latin typeface="Marion Regular"/>
                <a:cs typeface="Marion Regular"/>
              </a:rPr>
              <a:t>www.flippingphysics.com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>
                <a:latin typeface="Marion Regular"/>
                <a:cs typeface="Marion Regular"/>
              </a:rPr>
              <a:t>@</a:t>
            </a:r>
            <a:r>
              <a:rPr lang="en-US" sz="3200" dirty="0" err="1">
                <a:latin typeface="Marion Regular"/>
                <a:cs typeface="Marion Regular"/>
              </a:rPr>
              <a:t>flippingphysics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>
              <a:latin typeface="Marion Regular"/>
              <a:cs typeface="Marion Regular"/>
            </a:endParaRPr>
          </a:p>
          <a:p>
            <a:pPr algn="ctr"/>
            <a:r>
              <a:rPr lang="en-US" sz="3200" dirty="0" err="1">
                <a:latin typeface="Marion Regular"/>
                <a:cs typeface="Marion Regular"/>
              </a:rPr>
              <a:t>jon@flippingphysics.com</a:t>
            </a:r>
            <a:endParaRPr lang="en-US" sz="3200" dirty="0">
              <a:latin typeface="Marion Regular"/>
              <a:cs typeface="Marion Regular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81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Flipped Learning 2.0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8640" y="1600203"/>
            <a:ext cx="9875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Flipped learning transforms the classroom experience.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ow?	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edX MOOC -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assive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pen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nline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Professors Barry Fishman and Rachel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Niemer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3F9E7-ED4A-9F4F-809C-B0716FA0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899916"/>
            <a:ext cx="9875520" cy="25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Gameful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Learning?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8640" y="1417639"/>
            <a:ext cx="9875520" cy="4708528"/>
          </a:xfrm>
        </p:spPr>
        <p:txBody>
          <a:bodyPr>
            <a:normAutofit/>
          </a:bodyPr>
          <a:lstStyle/>
          <a:p>
            <a:pPr marL="457182" lvl="1" indent="0" algn="ctr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gamefulpedagogy.com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2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Gameful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learning is a pedagogical approach that takes inspiration from how good games function, and applies that to the design of learning environments.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Gameful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design operates in a self-deterministic framework–we want to apply what self-determination theory says about how intrinsic motivation works to build motivating classroom experiences.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Gameful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Learning?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8640" y="1417639"/>
            <a:ext cx="6590290" cy="4708528"/>
          </a:xfrm>
        </p:spPr>
        <p:txBody>
          <a:bodyPr>
            <a:normAutofit fontScale="92500" lnSpcReduction="20000"/>
          </a:bodyPr>
          <a:lstStyle/>
          <a:p>
            <a:pPr marL="457182" lvl="1" indent="0" algn="ctr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gamefulpedagogy.com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2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Self-determination theory says that in order to feel intrinsically motivated, people need to be able to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meaningful choices over what they are doing (autonomy)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challenged by a task but feel like they can succeed (competency)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feel connected to those around them (belongingness)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55CC5-BA4D-1E42-BAEF-41A75BED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57" y="1193902"/>
            <a:ext cx="3775177" cy="29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School is a game.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Tempus Sans ITC" panose="020F0502020204030204" pitchFamily="34" charset="0"/>
                <a:cs typeface="Tempus Sans ITC" panose="020F0502020204030204" pitchFamily="34" charset="0"/>
              </a:rPr>
              <a:t>What are the </a:t>
            </a:r>
          </a:p>
          <a:p>
            <a:pPr marL="0" indent="0" algn="ctr">
              <a:buNone/>
            </a:pPr>
            <a:r>
              <a:rPr lang="en-US" sz="9600" dirty="0">
                <a:latin typeface="Tempus Sans ITC" panose="020F0502020204030204" pitchFamily="34" charset="0"/>
                <a:cs typeface="Tempus Sans ITC" panose="020F0502020204030204" pitchFamily="34" charset="0"/>
              </a:rPr>
              <a:t>rules of the game?</a:t>
            </a:r>
          </a:p>
        </p:txBody>
      </p:sp>
    </p:spTree>
    <p:extLst>
      <p:ext uri="{BB962C8B-B14F-4D97-AF65-F5344CB8AC3E}">
        <p14:creationId xmlns:p14="http://schemas.microsoft.com/office/powerpoint/2010/main" val="31462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My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Every student will start out with zero points and will gain points as they do assignments.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assignments labeled “mandatory” must be completed before taking the quiz to attempt to ascend to the next level.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order to attain level ascension, each student must earn at least 80% of the points possible on the quiz.</a:t>
            </a:r>
          </a:p>
          <a:p>
            <a:pPr marL="914383" lvl="1" indent="-514350"/>
            <a:r>
              <a:rPr lang="en-US" dirty="0"/>
              <a:t>Mastery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will decide at what pace to proceed and when assignments are due.</a:t>
            </a:r>
          </a:p>
          <a:p>
            <a:pPr marL="914383" lvl="1" indent="-514350"/>
            <a:r>
              <a:rPr lang="en-US" sz="2400" dirty="0"/>
              <a:t>Asynchronous Learning.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1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… for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4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Grading – A point is a point is a point.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12914"/>
            <a:ext cx="9875520" cy="706505"/>
          </a:xfrm>
        </p:spPr>
        <p:txBody>
          <a:bodyPr>
            <a:normAutofit/>
          </a:bodyPr>
          <a:lstStyle/>
          <a:p>
            <a:r>
              <a:rPr lang="en-US" dirty="0"/>
              <a:t>100% of all “mandatory” assignment points = 89.5%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01BA-579C-BD4F-B318-84FB26375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02" y="2119419"/>
            <a:ext cx="5439858" cy="4079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173D1-AB02-9446-B399-F77062E83DF9}"/>
              </a:ext>
            </a:extLst>
          </p:cNvPr>
          <p:cNvSpPr txBox="1"/>
          <p:nvPr/>
        </p:nvSpPr>
        <p:spPr>
          <a:xfrm>
            <a:off x="548640" y="2119419"/>
            <a:ext cx="459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This semester 89.5% = 1012 points</a:t>
            </a:r>
          </a:p>
        </p:txBody>
      </p:sp>
    </p:spTree>
    <p:extLst>
      <p:ext uri="{BB962C8B-B14F-4D97-AF65-F5344CB8AC3E}">
        <p14:creationId xmlns:p14="http://schemas.microsoft.com/office/powerpoint/2010/main" val="2143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785485"/>
          </a:xfrm>
        </p:spPr>
        <p:txBody>
          <a:bodyPr/>
          <a:lstStyle/>
          <a:p>
            <a:r>
              <a:rPr lang="en-US" dirty="0"/>
              <a:t>Check in on 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Asynchronous</a:t>
            </a:r>
            <a:br>
              <a:rPr lang="en-US" sz="6000" dirty="0"/>
            </a:br>
            <a:r>
              <a:rPr lang="en-US" sz="6000" dirty="0"/>
              <a:t>Flipped</a:t>
            </a:r>
            <a:br>
              <a:rPr lang="en-US" sz="6000" dirty="0"/>
            </a:br>
            <a:r>
              <a:rPr lang="en-US" sz="6000" dirty="0" err="1"/>
              <a:t>Gameful</a:t>
            </a:r>
            <a:br>
              <a:rPr lang="en-US" sz="6000" dirty="0"/>
            </a:br>
            <a:r>
              <a:rPr lang="en-US" sz="6000" dirty="0"/>
              <a:t>Mastery</a:t>
            </a:r>
            <a:br>
              <a:rPr lang="en-US" sz="6000" dirty="0"/>
            </a:br>
            <a:r>
              <a:rPr lang="en-US" sz="6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8958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763</Words>
  <Application>Microsoft Macintosh PowerPoint</Application>
  <PresentationFormat>Custom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Chiller</vt:lpstr>
      <vt:lpstr>Marion Regular</vt:lpstr>
      <vt:lpstr>Tempus Sans ITC</vt:lpstr>
      <vt:lpstr>Office Theme</vt:lpstr>
      <vt:lpstr>Asynchronous Flipped Gameful Mastery Learning</vt:lpstr>
      <vt:lpstr>Flipped Learning 2.0</vt:lpstr>
      <vt:lpstr>What is Gameful Learning?</vt:lpstr>
      <vt:lpstr>What is Gameful Learning?</vt:lpstr>
      <vt:lpstr>School is a game.</vt:lpstr>
      <vt:lpstr>My Rules</vt:lpstr>
      <vt:lpstr>Pause … for questions.</vt:lpstr>
      <vt:lpstr>Grading – A point is a point is a point.</vt:lpstr>
      <vt:lpstr>Check in on presentation title</vt:lpstr>
      <vt:lpstr>Levels</vt:lpstr>
      <vt:lpstr>Quizzes</vt:lpstr>
      <vt:lpstr>What is this actually like?</vt:lpstr>
      <vt:lpstr>What is this actually like?</vt:lpstr>
      <vt:lpstr>Pause … for questions.</vt:lpstr>
      <vt:lpstr>What if a student does not finish?</vt:lpstr>
      <vt:lpstr>Any questions about …</vt:lpstr>
      <vt:lpstr>Thank You!!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Kevin McChesney</cp:lastModifiedBy>
  <cp:revision>133</cp:revision>
  <cp:lastPrinted>2017-06-16T14:36:24Z</cp:lastPrinted>
  <dcterms:created xsi:type="dcterms:W3CDTF">2013-10-18T13:40:03Z</dcterms:created>
  <dcterms:modified xsi:type="dcterms:W3CDTF">2018-11-14T00:07:30Z</dcterms:modified>
</cp:coreProperties>
</file>