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430" r:id="rId3"/>
    <p:sldId id="263" r:id="rId4"/>
    <p:sldId id="258" r:id="rId5"/>
    <p:sldId id="417" r:id="rId6"/>
    <p:sldId id="418" r:id="rId7"/>
    <p:sldId id="289" r:id="rId8"/>
    <p:sldId id="423" r:id="rId9"/>
    <p:sldId id="424" r:id="rId10"/>
    <p:sldId id="347" r:id="rId11"/>
    <p:sldId id="426" r:id="rId12"/>
    <p:sldId id="428" r:id="rId13"/>
    <p:sldId id="434" r:id="rId14"/>
    <p:sldId id="456" r:id="rId15"/>
    <p:sldId id="442" r:id="rId16"/>
    <p:sldId id="446" r:id="rId17"/>
    <p:sldId id="451" r:id="rId18"/>
    <p:sldId id="455" r:id="rId19"/>
    <p:sldId id="457" r:id="rId20"/>
    <p:sldId id="401" r:id="rId21"/>
    <p:sldId id="416" r:id="rId22"/>
    <p:sldId id="415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FF055-82AE-4B44-B6B0-E468CB98ABD0}">
          <p14:sldIdLst>
            <p14:sldId id="256"/>
            <p14:sldId id="430"/>
            <p14:sldId id="263"/>
            <p14:sldId id="258"/>
            <p14:sldId id="417"/>
            <p14:sldId id="418"/>
            <p14:sldId id="289"/>
            <p14:sldId id="423"/>
            <p14:sldId id="424"/>
            <p14:sldId id="347"/>
            <p14:sldId id="426"/>
            <p14:sldId id="428"/>
            <p14:sldId id="434"/>
            <p14:sldId id="456"/>
            <p14:sldId id="442"/>
            <p14:sldId id="446"/>
            <p14:sldId id="451"/>
            <p14:sldId id="455"/>
            <p14:sldId id="457"/>
            <p14:sldId id="401"/>
            <p14:sldId id="416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50000" autoAdjust="0"/>
  </p:normalViewPr>
  <p:slideViewPr>
    <p:cSldViewPr snapToGrid="0" snapToObjects="1">
      <p:cViewPr varScale="1">
        <p:scale>
          <a:sx n="89" d="100"/>
          <a:sy n="89" d="100"/>
        </p:scale>
        <p:origin x="1040" y="17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5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27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6E06C-323F-5F48-88B1-FF541AEDAD2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2BFDC-7F4D-8D4D-B25C-E7299A7E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do / have ready for the 4T2014 Webinar: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Resize screen to normal size.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Google Analytics, Google Drive, </a:t>
            </a:r>
            <a:r>
              <a:rPr lang="en-US" dirty="0" err="1"/>
              <a:t>Weebly</a:t>
            </a:r>
            <a:r>
              <a:rPr lang="en-US" dirty="0"/>
              <a:t> &amp; </a:t>
            </a:r>
            <a:r>
              <a:rPr lang="en-US" dirty="0" err="1"/>
              <a:t>WatchKnowLearn</a:t>
            </a:r>
            <a:r>
              <a:rPr lang="en-US" dirty="0"/>
              <a:t> open in Safari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notifications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screen saver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Energy Saver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noisy things in the house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pause </a:t>
            </a:r>
            <a:r>
              <a:rPr lang="en-US" dirty="0" err="1"/>
              <a:t>backblaze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/>
              <a:t>Survey starts with A-E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Use </a:t>
            </a:r>
            <a:r>
              <a:rPr lang="en-US" dirty="0" err="1"/>
              <a:t>kate’s</a:t>
            </a:r>
            <a:r>
              <a:rPr lang="en-US" dirty="0"/>
              <a:t> computer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Screen capture both computers (start 15 minute early)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External Microphones (start 15 minutes early)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External Video Camera, use </a:t>
            </a:r>
            <a:r>
              <a:rPr lang="en-US" dirty="0" err="1"/>
              <a:t>miniDV</a:t>
            </a:r>
            <a:r>
              <a:rPr lang="en-US" dirty="0"/>
              <a:t> and start 1 minute before.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sz="2000" dirty="0"/>
              <a:t>Turn off </a:t>
            </a:r>
            <a:r>
              <a:rPr lang="en-US" sz="2000" dirty="0" err="1"/>
              <a:t>mic</a:t>
            </a:r>
            <a:r>
              <a:rPr lang="en-US" sz="2000" dirty="0"/>
              <a:t> when I am not speaking!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90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2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them to </a:t>
            </a:r>
            <a:r>
              <a:rPr lang="en-US" dirty="0" err="1"/>
              <a:t>WatchKnowLearn</a:t>
            </a:r>
            <a:endParaRPr lang="en-US" dirty="0"/>
          </a:p>
          <a:p>
            <a:endParaRPr lang="en-US" dirty="0"/>
          </a:p>
          <a:p>
            <a:r>
              <a:rPr lang="en-US" dirty="0"/>
              <a:t>Remind them That I will include links and comments about each of the web resource, not enough time right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interaction with students – I got to know my students better</a:t>
            </a:r>
          </a:p>
          <a:p>
            <a:r>
              <a:rPr lang="en-US" dirty="0"/>
              <a:t>More Relaxed</a:t>
            </a:r>
          </a:p>
          <a:p>
            <a:r>
              <a:rPr lang="en-US" dirty="0"/>
              <a:t>More Efficient</a:t>
            </a:r>
          </a:p>
          <a:p>
            <a:endParaRPr lang="en-US" dirty="0"/>
          </a:p>
          <a:p>
            <a:r>
              <a:rPr lang="en-US" dirty="0"/>
              <a:t>Even talk about the change in the personal electronic devices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95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90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interaction with students – I got to know my students better</a:t>
            </a:r>
          </a:p>
          <a:p>
            <a:r>
              <a:rPr lang="en-US" dirty="0"/>
              <a:t>More Relaxed</a:t>
            </a:r>
          </a:p>
          <a:p>
            <a:r>
              <a:rPr lang="en-US" dirty="0"/>
              <a:t>More Efficient</a:t>
            </a:r>
          </a:p>
          <a:p>
            <a:endParaRPr lang="en-US" dirty="0"/>
          </a:p>
          <a:p>
            <a:r>
              <a:rPr lang="en-US" dirty="0"/>
              <a:t>Even talk about the change in the personal electronic devices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4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do / have ready for the 4T2014 Webinar: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Resize screen to normal size.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Google Analytics, Google Drive, </a:t>
            </a:r>
            <a:r>
              <a:rPr lang="en-US" dirty="0" err="1"/>
              <a:t>Weebly</a:t>
            </a:r>
            <a:r>
              <a:rPr lang="en-US" dirty="0"/>
              <a:t> &amp; </a:t>
            </a:r>
            <a:r>
              <a:rPr lang="en-US" dirty="0" err="1"/>
              <a:t>WatchKnowLearn</a:t>
            </a:r>
            <a:r>
              <a:rPr lang="en-US" dirty="0"/>
              <a:t> open in Safari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notifications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screen saver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Energy Saver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noisy things in the house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pause </a:t>
            </a:r>
            <a:r>
              <a:rPr lang="en-US" dirty="0" err="1"/>
              <a:t>backblaze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/>
              <a:t>Survey starts with A-E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Use </a:t>
            </a:r>
            <a:r>
              <a:rPr lang="en-US" dirty="0" err="1"/>
              <a:t>kate’s</a:t>
            </a:r>
            <a:r>
              <a:rPr lang="en-US" dirty="0"/>
              <a:t> computer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Screen capture both computers (start 15 minute early)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External Microphones (start 15 minutes early)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External Video Camera, use </a:t>
            </a:r>
            <a:r>
              <a:rPr lang="en-US" dirty="0" err="1"/>
              <a:t>miniDV</a:t>
            </a:r>
            <a:r>
              <a:rPr lang="en-US" dirty="0"/>
              <a:t> and start 1 minute before.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sz="2000" dirty="0"/>
              <a:t>Turn off </a:t>
            </a:r>
            <a:r>
              <a:rPr lang="en-US" sz="2000" dirty="0" err="1"/>
              <a:t>mic</a:t>
            </a:r>
            <a:r>
              <a:rPr lang="en-US" sz="2000" dirty="0"/>
              <a:t> when I am not speaking!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2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1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1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8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Wait 20 seconds after the link is placed and then switch to next slide.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www.flippingphysics.com</a:t>
            </a:r>
            <a:r>
              <a:rPr lang="en-US" dirty="0"/>
              <a:t>/4t2014-comparison.html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3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5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5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1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3"/>
            <a:ext cx="932688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3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6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40" y="1535116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40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5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2" y="273052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52" y="1435104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1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7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7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7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7193" y="280374"/>
            <a:ext cx="1029491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1715" y="433545"/>
            <a:ext cx="10025869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4000" spc="-240" dirty="0">
                <a:solidFill>
                  <a:srgbClr val="FFFFFF"/>
                </a:solidFill>
              </a:rPr>
              <a:t>Successfully Flip the Physics Classroom</a:t>
            </a:r>
            <a:br>
              <a:rPr lang="en-US" sz="2800" spc="-24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by Jonathan Thomas-Palmer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07070" y="1522292"/>
            <a:ext cx="699516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and Stand T-Shi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52" y="2426816"/>
            <a:ext cx="3997637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4650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D72E6A-3176-644B-8D6B-5AD4CBC11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7"/>
          <a:stretch/>
        </p:blipFill>
        <p:spPr>
          <a:xfrm>
            <a:off x="357192" y="2596836"/>
            <a:ext cx="4953582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… for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3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9"/>
            <a:ext cx="8229600" cy="617544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you make your own videos…</a:t>
            </a:r>
            <a:endParaRPr lang="en-US" dirty="0">
              <a:latin typeface="Marion Regular"/>
              <a:cs typeface="Marion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3" y="1232835"/>
            <a:ext cx="3782887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Free Online Content Resources:</a:t>
            </a:r>
          </a:p>
          <a:p>
            <a:r>
              <a:rPr lang="en-US" dirty="0" err="1"/>
              <a:t>WatchKnowLearn</a:t>
            </a:r>
            <a:endParaRPr lang="en-US" dirty="0"/>
          </a:p>
          <a:p>
            <a:r>
              <a:rPr lang="en-US" dirty="0"/>
              <a:t>YouTube </a:t>
            </a:r>
            <a:r>
              <a:rPr lang="en-US" dirty="0" err="1"/>
              <a:t>Edu</a:t>
            </a:r>
            <a:endParaRPr lang="en-US" dirty="0"/>
          </a:p>
          <a:p>
            <a:r>
              <a:rPr lang="en-US" dirty="0" err="1"/>
              <a:t>ShowMe</a:t>
            </a:r>
            <a:endParaRPr lang="en-US" dirty="0"/>
          </a:p>
          <a:p>
            <a:r>
              <a:rPr lang="en-US" dirty="0" err="1"/>
              <a:t>Educreations</a:t>
            </a:r>
            <a:endParaRPr lang="en-US" dirty="0"/>
          </a:p>
          <a:p>
            <a:r>
              <a:rPr lang="en-US" dirty="0"/>
              <a:t>Khan Academy</a:t>
            </a:r>
          </a:p>
          <a:p>
            <a:r>
              <a:rPr lang="en-US" dirty="0" err="1"/>
              <a:t>tedED</a:t>
            </a:r>
            <a:endParaRPr lang="en-US" dirty="0"/>
          </a:p>
          <a:p>
            <a:r>
              <a:rPr lang="en-US" dirty="0" err="1"/>
              <a:t>edX</a:t>
            </a:r>
            <a:endParaRPr lang="en-US" dirty="0"/>
          </a:p>
          <a:p>
            <a:r>
              <a:rPr lang="en-US" dirty="0"/>
              <a:t>cK-12</a:t>
            </a:r>
          </a:p>
          <a:p>
            <a:r>
              <a:rPr lang="en-US" dirty="0" err="1"/>
              <a:t>LessonPaths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4162" y="1232835"/>
            <a:ext cx="38888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Free Physics YouTube Channels:</a:t>
            </a:r>
          </a:p>
          <a:p>
            <a:r>
              <a:rPr lang="en-US" b="1" dirty="0"/>
              <a:t>Flipping Physics</a:t>
            </a:r>
          </a:p>
          <a:p>
            <a:r>
              <a:rPr lang="en-US" dirty="0"/>
              <a:t>Bozeman Science</a:t>
            </a:r>
          </a:p>
          <a:p>
            <a:r>
              <a:rPr lang="en-US" dirty="0" err="1"/>
              <a:t>APlusPhysics</a:t>
            </a:r>
            <a:endParaRPr lang="en-US" dirty="0"/>
          </a:p>
          <a:p>
            <a:r>
              <a:rPr lang="en-US" dirty="0"/>
              <a:t>We Are Showboat</a:t>
            </a:r>
          </a:p>
          <a:p>
            <a:r>
              <a:rPr lang="en-US" dirty="0"/>
              <a:t>Michael van </a:t>
            </a:r>
            <a:r>
              <a:rPr lang="en-US" dirty="0" err="1"/>
              <a:t>Biezen</a:t>
            </a:r>
            <a:endParaRPr lang="en-US" dirty="0"/>
          </a:p>
          <a:p>
            <a:r>
              <a:rPr lang="en-US" dirty="0"/>
              <a:t>Crash Course Physics</a:t>
            </a:r>
          </a:p>
          <a:p>
            <a:r>
              <a:rPr lang="en-US" dirty="0"/>
              <a:t>Ms. </a:t>
            </a:r>
            <a:r>
              <a:rPr lang="en-US" dirty="0" err="1"/>
              <a:t>Twu</a:t>
            </a:r>
            <a:endParaRPr lang="en-US" dirty="0"/>
          </a:p>
          <a:p>
            <a:r>
              <a:rPr lang="en-US" dirty="0" err="1"/>
              <a:t>DrPhysicsA</a:t>
            </a:r>
            <a:endParaRPr lang="en-US" dirty="0"/>
          </a:p>
          <a:p>
            <a:r>
              <a:rPr lang="en-US" dirty="0" err="1"/>
              <a:t>PhysicsEH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4605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40901"/>
            <a:ext cx="8229600" cy="4185262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EDpuzzle</a:t>
            </a:r>
            <a:r>
              <a:rPr lang="en-US" dirty="0"/>
              <a:t> is a site that allows users to select a video and customize it by editing, cropping, recording audio, and adding questions to make an engaging presentation or lesson.”</a:t>
            </a:r>
          </a:p>
          <a:p>
            <a:pPr lvl="1"/>
            <a:r>
              <a:rPr lang="en-US" dirty="0" err="1"/>
              <a:t>techlearning.com</a:t>
            </a:r>
            <a:endParaRPr lang="en-US" dirty="0"/>
          </a:p>
          <a:p>
            <a:r>
              <a:rPr lang="en-US" dirty="0" err="1"/>
              <a:t>EDpuzzle</a:t>
            </a:r>
            <a:r>
              <a:rPr lang="en-US" dirty="0"/>
              <a:t> vs. </a:t>
            </a:r>
            <a:r>
              <a:rPr lang="en-US" dirty="0" err="1"/>
              <a:t>PlayPosit</a:t>
            </a:r>
            <a:r>
              <a:rPr lang="en-US" dirty="0"/>
              <a:t> vs. </a:t>
            </a:r>
            <a:r>
              <a:rPr lang="en-US" dirty="0" err="1"/>
              <a:t>Zaption</a:t>
            </a:r>
            <a:endParaRPr lang="en-US" dirty="0"/>
          </a:p>
        </p:txBody>
      </p:sp>
      <p:pic>
        <p:nvPicPr>
          <p:cNvPr id="4" name="Picture 3" descr="EDPuzz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15" y="274638"/>
            <a:ext cx="5490480" cy="13683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6070061" y="4494180"/>
            <a:ext cx="1079770" cy="680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67337" y="4396903"/>
            <a:ext cx="1079770" cy="875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use </a:t>
            </a:r>
            <a:r>
              <a:rPr lang="en-US" dirty="0" err="1"/>
              <a:t>EDpuzzle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Lessons are due by 7 AM.</a:t>
            </a:r>
          </a:p>
          <a:p>
            <a:pPr lvl="1"/>
            <a:r>
              <a:rPr lang="en-US" dirty="0"/>
              <a:t>I get to school at 7 AM and check their progress.</a:t>
            </a:r>
          </a:p>
          <a:p>
            <a:r>
              <a:rPr lang="en-US" dirty="0"/>
              <a:t>Usually we start class by going over, as a whole class, questions </a:t>
            </a:r>
            <a:r>
              <a:rPr lang="en-US" i="1" dirty="0"/>
              <a:t>many</a:t>
            </a:r>
            <a:r>
              <a:rPr lang="en-US" dirty="0"/>
              <a:t> students did not understand.</a:t>
            </a:r>
          </a:p>
          <a:p>
            <a:r>
              <a:rPr lang="en-US" dirty="0"/>
              <a:t>During the class I will meet individually with students who may have struggled.</a:t>
            </a:r>
          </a:p>
          <a:p>
            <a:r>
              <a:rPr lang="en-US" dirty="0" err="1"/>
              <a:t>EDpuzzle</a:t>
            </a:r>
            <a:r>
              <a:rPr lang="en-US" dirty="0"/>
              <a:t> Lessons graded for </a:t>
            </a:r>
            <a:r>
              <a:rPr lang="en-US" i="1" dirty="0"/>
              <a:t>completeness only.</a:t>
            </a:r>
            <a:endParaRPr lang="en-US" dirty="0"/>
          </a:p>
          <a:p>
            <a:r>
              <a:rPr lang="en-US" dirty="0"/>
              <a:t>Students can always make up late </a:t>
            </a:r>
            <a:r>
              <a:rPr lang="en-US" dirty="0" err="1"/>
              <a:t>Edpuzzle</a:t>
            </a:r>
            <a:r>
              <a:rPr lang="en-US" dirty="0"/>
              <a:t> Lessons for half credit.</a:t>
            </a:r>
          </a:p>
        </p:txBody>
      </p:sp>
    </p:spTree>
    <p:extLst>
      <p:ext uri="{BB962C8B-B14F-4D97-AF65-F5344CB8AC3E}">
        <p14:creationId xmlns:p14="http://schemas.microsoft.com/office/powerpoint/2010/main" val="30883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… for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back to “Why Flip?”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Flipped Learning </a:t>
            </a:r>
          </a:p>
          <a:p>
            <a:pPr lvl="1"/>
            <a:r>
              <a:rPr lang="en-US" sz="3200" dirty="0"/>
              <a:t>Student Driven</a:t>
            </a:r>
          </a:p>
          <a:p>
            <a:pPr lvl="1"/>
            <a:r>
              <a:rPr lang="en-US" sz="3200" dirty="0"/>
              <a:t>More student/teacher interaction</a:t>
            </a:r>
          </a:p>
          <a:p>
            <a:pPr lvl="1"/>
            <a:r>
              <a:rPr lang="en-US" sz="3200" dirty="0"/>
              <a:t>Flexible</a:t>
            </a:r>
          </a:p>
          <a:p>
            <a:pPr lvl="2"/>
            <a:r>
              <a:rPr lang="en-US" sz="3200" dirty="0"/>
              <a:t>Assignments are due “by” a certain date rather than “on” a certain </a:t>
            </a:r>
            <a:r>
              <a:rPr lang="en-US" sz="3200"/>
              <a:t>date.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31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Flipped Learning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Inform everyone to help them get on board: students, parents, and administrators.</a:t>
            </a:r>
          </a:p>
          <a:p>
            <a:pPr lvl="1"/>
            <a:r>
              <a:rPr lang="en-US" sz="2600" dirty="0"/>
              <a:t>Give out a letter for students </a:t>
            </a:r>
            <a:r>
              <a:rPr lang="en-US" sz="2600" i="1" dirty="0"/>
              <a:t>and</a:t>
            </a:r>
            <a:r>
              <a:rPr lang="en-US" sz="2600" dirty="0"/>
              <a:t> </a:t>
            </a:r>
            <a:r>
              <a:rPr lang="en-US" sz="2600" i="1" dirty="0"/>
              <a:t>parents</a:t>
            </a:r>
            <a:r>
              <a:rPr lang="en-US" sz="2600" dirty="0"/>
              <a:t> at the start of the year.</a:t>
            </a:r>
          </a:p>
          <a:p>
            <a:r>
              <a:rPr lang="en-US" sz="3000" dirty="0"/>
              <a:t>Teach your students how to learn from a flipping educational video.</a:t>
            </a:r>
          </a:p>
          <a:p>
            <a:pPr lvl="1"/>
            <a:r>
              <a:rPr lang="en-US" sz="2600" dirty="0"/>
              <a:t>I have a video I share with students which you can use.</a:t>
            </a:r>
          </a:p>
          <a:p>
            <a:pPr lvl="2"/>
            <a:r>
              <a:rPr lang="en-US" sz="2600" dirty="0"/>
              <a:t>“How to Learn from a Flipping Educational Video”</a:t>
            </a:r>
          </a:p>
          <a:p>
            <a:r>
              <a:rPr lang="en-US" sz="3000" dirty="0"/>
              <a:t>Do not add work for the students.</a:t>
            </a:r>
          </a:p>
          <a:p>
            <a:r>
              <a:rPr lang="en-US" sz="2800" spc="-50" dirty="0"/>
              <a:t>No more than 15 minutes of </a:t>
            </a:r>
            <a:r>
              <a:rPr lang="en-US" sz="2800" spc="-50" dirty="0" err="1"/>
              <a:t>EDpuzzle</a:t>
            </a:r>
            <a:r>
              <a:rPr lang="en-US" sz="2800" spc="-50" dirty="0"/>
              <a:t> Lesson homework per day.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82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Flipped Video Homework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87" lvl="1" indent="-342887">
              <a:buFont typeface="Arial"/>
              <a:buChar char="•"/>
            </a:pPr>
            <a:r>
              <a:rPr lang="en-US" dirty="0"/>
              <a:t>I teach on a block schedule with 100 minute classes and assign no more than 30 minutes per day.</a:t>
            </a:r>
          </a:p>
          <a:p>
            <a:pPr marL="0" lvl="1" indent="0">
              <a:buNone/>
            </a:pPr>
            <a:r>
              <a:rPr lang="en-US" dirty="0"/>
              <a:t>My data from 1st semester:</a:t>
            </a:r>
          </a:p>
          <a:p>
            <a:r>
              <a:rPr lang="en-US" dirty="0"/>
              <a:t>Mandatory videos: 71</a:t>
            </a:r>
          </a:p>
          <a:p>
            <a:r>
              <a:rPr lang="en-US" dirty="0"/>
              <a:t>Average video length: 7 minutes</a:t>
            </a:r>
          </a:p>
          <a:p>
            <a:r>
              <a:rPr lang="en-US" dirty="0"/>
              <a:t>Number of “55 minute” class periods: 83</a:t>
            </a:r>
          </a:p>
          <a:p>
            <a:r>
              <a:rPr lang="en-US" dirty="0"/>
              <a:t>Average video homework: 6 minutes</a:t>
            </a:r>
          </a:p>
          <a:p>
            <a:r>
              <a:rPr lang="en-US" dirty="0"/>
              <a:t>Optional Videos: 41</a:t>
            </a:r>
          </a:p>
        </p:txBody>
      </p:sp>
    </p:spTree>
    <p:extLst>
      <p:ext uri="{BB962C8B-B14F-4D97-AF65-F5344CB8AC3E}">
        <p14:creationId xmlns:p14="http://schemas.microsoft.com/office/powerpoint/2010/main" val="9964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Flipped Learning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Other than </a:t>
            </a:r>
            <a:r>
              <a:rPr lang="en-US" dirty="0" err="1"/>
              <a:t>EDpuzzle</a:t>
            </a:r>
            <a:r>
              <a:rPr lang="en-US" dirty="0"/>
              <a:t> Lessons, have most assignments due by the end of class.</a:t>
            </a:r>
          </a:p>
          <a:p>
            <a:r>
              <a:rPr lang="en-US" dirty="0"/>
              <a:t>Expect some students to be starting the next assignment before others have completed the current assignment.</a:t>
            </a:r>
          </a:p>
          <a:p>
            <a:r>
              <a:rPr lang="en-US" dirty="0"/>
              <a:t>Still lecture, a little bit.</a:t>
            </a:r>
          </a:p>
          <a:p>
            <a:r>
              <a:rPr lang="en-US" dirty="0"/>
              <a:t>Make homework expectations other than </a:t>
            </a:r>
            <a:r>
              <a:rPr lang="en-US" dirty="0" err="1"/>
              <a:t>EDpuzzle</a:t>
            </a:r>
            <a:r>
              <a:rPr lang="en-US" dirty="0"/>
              <a:t> lessons very clear.</a:t>
            </a:r>
          </a:p>
          <a:p>
            <a:r>
              <a:rPr lang="en-US" dirty="0"/>
              <a:t>Have an ongoing optional assignment.</a:t>
            </a:r>
          </a:p>
          <a:p>
            <a:pPr lvl="1"/>
            <a:r>
              <a:rPr lang="en-US" dirty="0"/>
              <a:t>I have optional practice problems which are periodically due. Solutions are posted online.</a:t>
            </a:r>
          </a:p>
        </p:txBody>
      </p:sp>
    </p:spTree>
    <p:extLst>
      <p:ext uri="{BB962C8B-B14F-4D97-AF65-F5344CB8AC3E}">
        <p14:creationId xmlns:p14="http://schemas.microsoft.com/office/powerpoint/2010/main" val="23066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… for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8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Jonathan Thomas-Palmer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81550" y="1600203"/>
            <a:ext cx="7919650" cy="48200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Marion Regular"/>
                <a:cs typeface="Marion Regular"/>
              </a:rPr>
              <a:t>18 year High School Physics teacher</a:t>
            </a:r>
          </a:p>
          <a:p>
            <a:pPr marL="914364" lvl="1" indent="-457182">
              <a:buFont typeface="Arial"/>
              <a:buChar char="•"/>
            </a:pPr>
            <a:r>
              <a:rPr lang="en-US" sz="3200" dirty="0">
                <a:latin typeface="Marion Regular"/>
                <a:cs typeface="Marion Regular"/>
              </a:rPr>
              <a:t>General Physics</a:t>
            </a:r>
          </a:p>
          <a:p>
            <a:pPr marL="914364" lvl="1" indent="-457182">
              <a:buFont typeface="Arial"/>
              <a:buChar char="•"/>
            </a:pPr>
            <a:r>
              <a:rPr lang="en-US" sz="3200" dirty="0">
                <a:latin typeface="Marion Regular"/>
                <a:cs typeface="Marion Regular"/>
              </a:rPr>
              <a:t>College Prep Physics</a:t>
            </a:r>
          </a:p>
          <a:p>
            <a:pPr marL="914364" lvl="1" indent="-457182">
              <a:buFont typeface="Arial"/>
              <a:buChar char="•"/>
            </a:pPr>
            <a:r>
              <a:rPr lang="en-US" sz="3200" dirty="0">
                <a:latin typeface="Marion Regular"/>
                <a:cs typeface="Marion Regular"/>
              </a:rPr>
              <a:t>AP Physics B</a:t>
            </a:r>
          </a:p>
          <a:p>
            <a:pPr marL="914364" lvl="1" indent="-457182">
              <a:buFont typeface="Arial"/>
              <a:buChar char="•"/>
            </a:pPr>
            <a:r>
              <a:rPr lang="en-US" sz="3200" dirty="0">
                <a:latin typeface="Marion Regular"/>
                <a:cs typeface="Marion Regular"/>
              </a:rPr>
              <a:t>AP Physics C: Mechanics</a:t>
            </a:r>
          </a:p>
          <a:p>
            <a:pPr marL="914364" lvl="1" indent="-457182">
              <a:buFont typeface="Arial"/>
              <a:buChar char="•"/>
            </a:pPr>
            <a:r>
              <a:rPr lang="en-US" sz="3200" dirty="0">
                <a:latin typeface="Marion Regular"/>
                <a:cs typeface="Marion Regular"/>
              </a:rPr>
              <a:t>AP Physics C: Electricity and Magnetism</a:t>
            </a:r>
          </a:p>
          <a:p>
            <a:pPr algn="l"/>
            <a:endParaRPr lang="en-US" dirty="0">
              <a:solidFill>
                <a:schemeClr val="tx1"/>
              </a:solidFill>
              <a:latin typeface="Marion Regular"/>
              <a:cs typeface="Marion Regular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Marion Regular"/>
                <a:cs typeface="Marion Regular"/>
              </a:rPr>
              <a:t>Flipping Physics since 2013</a:t>
            </a:r>
          </a:p>
          <a:p>
            <a:pPr marL="0" indent="0">
              <a:buNone/>
            </a:pPr>
            <a:r>
              <a:rPr lang="en-US" dirty="0">
                <a:latin typeface="Marion Regular"/>
                <a:cs typeface="Marion Regular"/>
              </a:rPr>
              <a:t>	</a:t>
            </a:r>
            <a:r>
              <a:rPr lang="en-US" dirty="0">
                <a:solidFill>
                  <a:schemeClr val="tx1"/>
                </a:solidFill>
                <a:latin typeface="Marion Regular"/>
                <a:cs typeface="Marion Regular"/>
              </a:rPr>
              <a:t>⤷ Free Physics Educational Videos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Papyrus"/>
              <a:cs typeface="Papyrus"/>
            </a:endParaRPr>
          </a:p>
          <a:p>
            <a:endParaRPr lang="en-US" dirty="0">
              <a:solidFill>
                <a:schemeClr val="tx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4417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649490"/>
          </a:xfrm>
        </p:spPr>
        <p:txBody>
          <a:bodyPr>
            <a:normAutofit fontScale="90000"/>
          </a:bodyPr>
          <a:lstStyle/>
          <a:p>
            <a:r>
              <a:rPr lang="en-US" dirty="0"/>
              <a:t>Back to “Why Flip?”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6" y="989497"/>
            <a:ext cx="9309646" cy="1322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26" y="2371048"/>
            <a:ext cx="9310452" cy="188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41" y="4382015"/>
            <a:ext cx="9158318" cy="22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6313449"/>
          </a:xfrm>
        </p:spPr>
        <p:txBody>
          <a:bodyPr>
            <a:normAutofit/>
          </a:bodyPr>
          <a:lstStyle/>
          <a:p>
            <a:r>
              <a:rPr lang="en-US" sz="7200" dirty="0"/>
              <a:t>Asynchronous</a:t>
            </a:r>
            <a:br>
              <a:rPr lang="en-US" sz="7200" dirty="0"/>
            </a:br>
            <a:r>
              <a:rPr lang="en-US" sz="7200" dirty="0"/>
              <a:t>Flipped</a:t>
            </a:r>
            <a:br>
              <a:rPr lang="en-US" sz="7200" dirty="0"/>
            </a:br>
            <a:r>
              <a:rPr lang="en-US" sz="7200" dirty="0" err="1"/>
              <a:t>Gameful</a:t>
            </a:r>
            <a:br>
              <a:rPr lang="en-US" sz="7200" dirty="0"/>
            </a:br>
            <a:r>
              <a:rPr lang="en-US" sz="7200" dirty="0"/>
              <a:t>Mastery</a:t>
            </a:r>
            <a:br>
              <a:rPr lang="en-US" sz="7200" dirty="0"/>
            </a:br>
            <a:r>
              <a:rPr lang="en-US" sz="72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43541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7193" y="280374"/>
            <a:ext cx="1029491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1715" y="433545"/>
            <a:ext cx="10025869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000" spc="-240" dirty="0">
                <a:solidFill>
                  <a:srgbClr val="FFFFFF"/>
                </a:solidFill>
              </a:rPr>
              <a:t>Thank You!!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07070" y="1522292"/>
            <a:ext cx="699516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and Stand T-Shi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52" y="2426816"/>
            <a:ext cx="3997637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4650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81D137A-D454-FA41-A1A9-C53F5A627640}"/>
              </a:ext>
            </a:extLst>
          </p:cNvPr>
          <p:cNvSpPr/>
          <p:nvPr/>
        </p:nvSpPr>
        <p:spPr>
          <a:xfrm>
            <a:off x="548640" y="2426816"/>
            <a:ext cx="4662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Marion Regular"/>
              <a:cs typeface="Marion Regular"/>
            </a:endParaRPr>
          </a:p>
          <a:p>
            <a:pPr algn="ctr"/>
            <a:r>
              <a:rPr lang="en-US" sz="3200" dirty="0" err="1">
                <a:latin typeface="Marion Regular"/>
                <a:cs typeface="Marion Regular"/>
              </a:rPr>
              <a:t>www.flippingphysics.com</a:t>
            </a:r>
            <a:endParaRPr lang="en-US" sz="3200" dirty="0">
              <a:latin typeface="Marion Regular"/>
              <a:cs typeface="Marion Regular"/>
            </a:endParaRPr>
          </a:p>
          <a:p>
            <a:pPr algn="ctr"/>
            <a:endParaRPr lang="en-US" sz="3200" dirty="0">
              <a:latin typeface="Marion Regular"/>
              <a:cs typeface="Marion Regular"/>
            </a:endParaRPr>
          </a:p>
          <a:p>
            <a:pPr algn="ctr"/>
            <a:r>
              <a:rPr lang="en-US" sz="3200" dirty="0">
                <a:latin typeface="Marion Regular"/>
                <a:cs typeface="Marion Regular"/>
              </a:rPr>
              <a:t>@</a:t>
            </a:r>
            <a:r>
              <a:rPr lang="en-US" sz="3200" dirty="0" err="1">
                <a:latin typeface="Marion Regular"/>
                <a:cs typeface="Marion Regular"/>
              </a:rPr>
              <a:t>flippingphysics</a:t>
            </a:r>
            <a:endParaRPr lang="en-US" sz="3200" dirty="0">
              <a:latin typeface="Marion Regular"/>
              <a:cs typeface="Marion Regular"/>
            </a:endParaRPr>
          </a:p>
          <a:p>
            <a:pPr algn="ctr"/>
            <a:endParaRPr lang="en-US" sz="3200" dirty="0">
              <a:latin typeface="Marion Regular"/>
              <a:cs typeface="Marion Regular"/>
            </a:endParaRPr>
          </a:p>
          <a:p>
            <a:pPr algn="ctr"/>
            <a:r>
              <a:rPr lang="en-US" sz="3200" dirty="0" err="1">
                <a:latin typeface="Marion Regular"/>
                <a:cs typeface="Marion Regular"/>
              </a:rPr>
              <a:t>jon@flippingphysics.com</a:t>
            </a:r>
            <a:endParaRPr lang="en-US" sz="3200" dirty="0">
              <a:latin typeface="Marion Regular"/>
              <a:cs typeface="Marion Regular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381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here to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550" y="1600203"/>
            <a:ext cx="791965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Marion Regular"/>
                <a:cs typeface="Marion Regular"/>
              </a:rPr>
              <a:t>learn about Flipping Education.</a:t>
            </a:r>
          </a:p>
          <a:p>
            <a:r>
              <a:rPr lang="en-US" dirty="0">
                <a:latin typeface="Marion Regular"/>
                <a:cs typeface="Marion Regular"/>
              </a:rPr>
              <a:t>be supportive of one another.</a:t>
            </a:r>
          </a:p>
          <a:p>
            <a:r>
              <a:rPr lang="en-US" dirty="0">
                <a:latin typeface="Marion Regular"/>
                <a:cs typeface="Marion Regular"/>
              </a:rPr>
              <a:t>ask questions.</a:t>
            </a:r>
          </a:p>
          <a:p>
            <a:r>
              <a:rPr lang="en-US" dirty="0">
                <a:latin typeface="Marion Regular"/>
                <a:cs typeface="Marion Regular"/>
              </a:rPr>
              <a:t>answer questions.</a:t>
            </a:r>
          </a:p>
          <a:p>
            <a:r>
              <a:rPr lang="en-US" dirty="0">
                <a:latin typeface="Marion Regular"/>
                <a:cs typeface="Marion Regular"/>
              </a:rPr>
              <a:t>give suggestions.</a:t>
            </a:r>
          </a:p>
          <a:p>
            <a:r>
              <a:rPr lang="en-US" dirty="0">
                <a:latin typeface="Marion Regular"/>
                <a:cs typeface="Marion Regular"/>
              </a:rPr>
              <a:t>be involved!</a:t>
            </a:r>
          </a:p>
          <a:p>
            <a:endParaRPr lang="en-US" dirty="0">
              <a:latin typeface="Marion Regular"/>
              <a:cs typeface="Mar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0488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218" y="1600203"/>
            <a:ext cx="8038985" cy="4525963"/>
          </a:xfrm>
        </p:spPr>
        <p:txBody>
          <a:bodyPr>
            <a:normAutofit/>
          </a:bodyPr>
          <a:lstStyle/>
          <a:p>
            <a:r>
              <a:rPr lang="en-US"/>
              <a:t>Define Flipped Learning.</a:t>
            </a:r>
            <a:endParaRPr lang="en-US" dirty="0"/>
          </a:p>
          <a:p>
            <a:r>
              <a:rPr lang="en-US" dirty="0"/>
              <a:t>Traditional vs. Flipped Education.</a:t>
            </a:r>
          </a:p>
          <a:p>
            <a:r>
              <a:rPr lang="en-US" dirty="0"/>
              <a:t>Why Flip?</a:t>
            </a:r>
          </a:p>
          <a:p>
            <a:r>
              <a:rPr lang="en-US" dirty="0" err="1"/>
              <a:t>EDpuzzle</a:t>
            </a:r>
            <a:r>
              <a:rPr lang="en-US" dirty="0"/>
              <a:t>.</a:t>
            </a:r>
          </a:p>
          <a:p>
            <a:r>
              <a:rPr lang="en-US" dirty="0"/>
              <a:t>My Flipped Learning Suggestions.</a:t>
            </a:r>
          </a:p>
          <a:p>
            <a:r>
              <a:rPr lang="en-US" dirty="0"/>
              <a:t>Time for questions, comments, and suggestions </a:t>
            </a:r>
            <a:r>
              <a:rPr lang="en-US" i="1" dirty="0"/>
              <a:t>throughout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23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40"/>
            <a:ext cx="6039370" cy="785485"/>
          </a:xfrm>
        </p:spPr>
        <p:txBody>
          <a:bodyPr/>
          <a:lstStyle/>
          <a:p>
            <a:r>
              <a:rPr lang="en-US" dirty="0"/>
              <a:t>Defining Flipped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Flipped Learning is a pedagogical approach in which direct instruction moves from the group learning space to the individual learning space. …</a:t>
            </a:r>
          </a:p>
          <a:p>
            <a:pPr marL="0" indent="0">
              <a:buNone/>
            </a:pPr>
            <a:r>
              <a:rPr lang="en-US" dirty="0"/>
              <a:t>The resulting group space is transformed into a dynamic, interactive learning environment where the educator guides students as they apply concepts and engage creatively in the subject matter.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69" y="331886"/>
            <a:ext cx="2514370" cy="944664"/>
          </a:xfrm>
          <a:prstGeom prst="rect">
            <a:avLst/>
          </a:prstGeom>
          <a:effectLst>
            <a:outerShdw blurRad="50800" dist="38100" dir="135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0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40"/>
            <a:ext cx="6039370" cy="785485"/>
          </a:xfrm>
        </p:spPr>
        <p:txBody>
          <a:bodyPr/>
          <a:lstStyle/>
          <a:p>
            <a:r>
              <a:rPr lang="en-US" dirty="0"/>
              <a:t>Defining Flipped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Flipped Classroom is one component of Flipped Learning.</a:t>
            </a:r>
          </a:p>
          <a:p>
            <a:r>
              <a:rPr lang="en-US" dirty="0"/>
              <a:t>Flipping a Classroom is not interchangeable with Flipping Learning.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69" y="331886"/>
            <a:ext cx="2514370" cy="944664"/>
          </a:xfrm>
          <a:prstGeom prst="rect">
            <a:avLst/>
          </a:prstGeom>
          <a:effectLst>
            <a:outerShdw blurRad="50800" dist="38100" dir="135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0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40"/>
            <a:ext cx="6039370" cy="785485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Four Pillars of F-L-I-P™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 – Flexible Environment</a:t>
            </a:r>
          </a:p>
          <a:p>
            <a:r>
              <a:rPr lang="en-US" dirty="0"/>
              <a:t>L – Learning Culture</a:t>
            </a:r>
          </a:p>
          <a:p>
            <a:r>
              <a:rPr lang="en-US" dirty="0"/>
              <a:t>I – Intentional Content</a:t>
            </a:r>
          </a:p>
          <a:p>
            <a:pPr>
              <a:spcAft>
                <a:spcPts val="1200"/>
              </a:spcAft>
            </a:pPr>
            <a:r>
              <a:rPr lang="en-US" dirty="0"/>
              <a:t>P – Professional Educator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“a checklist of eleven indicators that educators must incorporate into their practice”</a:t>
            </a:r>
          </a:p>
          <a:p>
            <a:r>
              <a:rPr lang="en-US" dirty="0"/>
              <a:t>http://</a:t>
            </a:r>
            <a:r>
              <a:rPr lang="en-US" dirty="0" err="1"/>
              <a:t>flippedlearning.org</a:t>
            </a:r>
            <a:r>
              <a:rPr lang="en-US" dirty="0"/>
              <a:t>/domain/46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69" y="331886"/>
            <a:ext cx="2514370" cy="944664"/>
          </a:xfrm>
          <a:prstGeom prst="rect">
            <a:avLst/>
          </a:prstGeom>
          <a:effectLst>
            <a:outerShdw blurRad="50800" dist="38100" dir="135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“What if students don’t do their homework?”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students don’t do their homework?</a:t>
            </a:r>
          </a:p>
          <a:p>
            <a:r>
              <a:rPr lang="en-US" dirty="0"/>
              <a:t>Option #1) Do not give them time in class to do it.</a:t>
            </a:r>
          </a:p>
          <a:p>
            <a:r>
              <a:rPr lang="en-US" spc="-50" dirty="0"/>
              <a:t>Non-option #1) Do give them time in class to do it.</a:t>
            </a:r>
          </a:p>
          <a:p>
            <a:r>
              <a:rPr lang="en-US" dirty="0"/>
              <a:t>Non-option #2) Do their homework for them.</a:t>
            </a:r>
          </a:p>
          <a:p>
            <a:pPr lvl="1"/>
            <a:r>
              <a:rPr lang="en-US" dirty="0"/>
              <a:t>Do not teach them the stuff they were supposed to learn in the homework!!</a:t>
            </a:r>
          </a:p>
        </p:txBody>
      </p:sp>
    </p:spTree>
    <p:extLst>
      <p:ext uri="{BB962C8B-B14F-4D97-AF65-F5344CB8AC3E}">
        <p14:creationId xmlns:p14="http://schemas.microsoft.com/office/powerpoint/2010/main" val="12322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40"/>
            <a:ext cx="8229600" cy="785485"/>
          </a:xfrm>
        </p:spPr>
        <p:txBody>
          <a:bodyPr>
            <a:normAutofit/>
          </a:bodyPr>
          <a:lstStyle/>
          <a:p>
            <a:r>
              <a:rPr lang="en-US" dirty="0"/>
              <a:t>Why Flip?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AC7EC-BC20-F84E-82B5-C564D9B1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Enjoy a video of two classes</a:t>
            </a:r>
          </a:p>
          <a:p>
            <a:pPr lvl="1"/>
            <a:r>
              <a:rPr lang="en-US" sz="4000" dirty="0"/>
              <a:t> One traditional and one flipped</a:t>
            </a:r>
          </a:p>
          <a:p>
            <a:pPr lvl="1"/>
            <a:r>
              <a:rPr lang="en-US" sz="4000" dirty="0"/>
              <a:t> Filmed one year apart</a:t>
            </a:r>
          </a:p>
          <a:p>
            <a:pPr lvl="1"/>
            <a:r>
              <a:rPr lang="en-US" sz="4000" dirty="0"/>
              <a:t> covering the same topics</a:t>
            </a:r>
          </a:p>
          <a:p>
            <a:r>
              <a:rPr lang="en-US" sz="4400" dirty="0"/>
              <a:t>What do you hear?</a:t>
            </a:r>
          </a:p>
        </p:txBody>
      </p:sp>
    </p:spTree>
    <p:extLst>
      <p:ext uri="{BB962C8B-B14F-4D97-AF65-F5344CB8AC3E}">
        <p14:creationId xmlns:p14="http://schemas.microsoft.com/office/powerpoint/2010/main" val="249358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1098</Words>
  <Application>Microsoft Macintosh PowerPoint</Application>
  <PresentationFormat>Custom</PresentationFormat>
  <Paragraphs>184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Marion Regular</vt:lpstr>
      <vt:lpstr>Papyrus</vt:lpstr>
      <vt:lpstr>Office Theme</vt:lpstr>
      <vt:lpstr>Successfully Flip the Physics Classroom by Jonathan Thomas-Palmer</vt:lpstr>
      <vt:lpstr>Jonathan Thomas-Palmer</vt:lpstr>
      <vt:lpstr>We are all here to …</vt:lpstr>
      <vt:lpstr>Today’s Outline:</vt:lpstr>
      <vt:lpstr>Defining Flipped Learning</vt:lpstr>
      <vt:lpstr>Defining Flipped Learning</vt:lpstr>
      <vt:lpstr>The Four Pillars of F-L-I-P™</vt:lpstr>
      <vt:lpstr>“What if students don’t do their homework?”</vt:lpstr>
      <vt:lpstr>Why Flip?</vt:lpstr>
      <vt:lpstr>Pause … for questions.</vt:lpstr>
      <vt:lpstr>Before you make your own videos…</vt:lpstr>
      <vt:lpstr>PowerPoint Presentation</vt:lpstr>
      <vt:lpstr>How I use EDpuzzle</vt:lpstr>
      <vt:lpstr>Pause … for questions.</vt:lpstr>
      <vt:lpstr>Come back to “Why Flip?”</vt:lpstr>
      <vt:lpstr>Flipped Learning Suggestions</vt:lpstr>
      <vt:lpstr>My Flipped Video Homework Data</vt:lpstr>
      <vt:lpstr>Flipped Learning Suggestions</vt:lpstr>
      <vt:lpstr>Pause … for questions.</vt:lpstr>
      <vt:lpstr>Back to “Why Flip?”</vt:lpstr>
      <vt:lpstr>Asynchronous Flipped Gameful Mastery Learning</vt:lpstr>
      <vt:lpstr>Thank You!!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Kevin McChesney</cp:lastModifiedBy>
  <cp:revision>123</cp:revision>
  <cp:lastPrinted>2017-06-16T14:36:24Z</cp:lastPrinted>
  <dcterms:created xsi:type="dcterms:W3CDTF">2013-10-18T13:40:03Z</dcterms:created>
  <dcterms:modified xsi:type="dcterms:W3CDTF">2018-11-14T00:07:45Z</dcterms:modified>
</cp:coreProperties>
</file>